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00" r:id="rId2"/>
    <p:sldId id="370" r:id="rId3"/>
    <p:sldId id="434" r:id="rId4"/>
    <p:sldId id="435" r:id="rId5"/>
    <p:sldId id="421" r:id="rId6"/>
    <p:sldId id="403" r:id="rId7"/>
    <p:sldId id="445" r:id="rId8"/>
    <p:sldId id="444" r:id="rId9"/>
    <p:sldId id="443" r:id="rId10"/>
    <p:sldId id="422" r:id="rId11"/>
    <p:sldId id="447" r:id="rId12"/>
    <p:sldId id="448" r:id="rId13"/>
    <p:sldId id="404" r:id="rId14"/>
    <p:sldId id="42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364" autoAdjust="0"/>
  </p:normalViewPr>
  <p:slideViewPr>
    <p:cSldViewPr snapToGrid="0">
      <p:cViewPr varScale="1">
        <p:scale>
          <a:sx n="63" d="100"/>
          <a:sy n="63" d="100"/>
        </p:scale>
        <p:origin x="10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89EDC-D1BF-4F33-A599-BDD05CEEBD79}" type="datetimeFigureOut">
              <a:rPr lang="en-US" smtClean="0"/>
              <a:t>12/19/2021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B0B56-C041-4E49-9E95-28AA12A9EAF2}" type="slidenum">
              <a:rPr lang="en-US" smtClean="0"/>
              <a:t>‹#›</a:t>
            </a:fld>
            <a:endParaRPr lang="en-US"/>
          </a:p>
        </p:txBody>
      </p:sp>
    </p:spTree>
    <p:extLst>
      <p:ext uri="{BB962C8B-B14F-4D97-AF65-F5344CB8AC3E}">
        <p14:creationId xmlns:p14="http://schemas.microsoft.com/office/powerpoint/2010/main" val="493736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3B0B56-C041-4E49-9E95-28AA12A9EAF2}" type="slidenum">
              <a:rPr lang="en-US" smtClean="0"/>
              <a:t>4</a:t>
            </a:fld>
            <a:endParaRPr lang="en-US"/>
          </a:p>
        </p:txBody>
      </p:sp>
    </p:spTree>
    <p:extLst>
      <p:ext uri="{BB962C8B-B14F-4D97-AF65-F5344CB8AC3E}">
        <p14:creationId xmlns:p14="http://schemas.microsoft.com/office/powerpoint/2010/main" val="317301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002EAA-4716-46DA-8475-EF9ED9FF83B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248981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02EAA-4716-46DA-8475-EF9ED9FF83B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397512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02EAA-4716-46DA-8475-EF9ED9FF83B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481243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fontAlgn="base">
              <a:spcBef>
                <a:spcPct val="0"/>
              </a:spcBef>
              <a:spcAft>
                <a:spcPct val="0"/>
              </a:spcAft>
              <a:defRPr>
                <a:solidFill>
                  <a:prstClr val="black">
                    <a:tint val="75000"/>
                  </a:prstClr>
                </a:solidFill>
                <a:latin typeface="Calibri" pitchFamily="34" charset="0"/>
                <a:cs typeface="Arial" charset="0"/>
              </a:defRPr>
            </a:lvl1pPr>
          </a:lstStyle>
          <a:p>
            <a:pPr>
              <a:defRPr/>
            </a:pPr>
            <a:fld id="{40D4A6EB-0F6C-4E84-8C4B-3891F30A4F91}" type="datetimeFigureOut">
              <a:rPr lang="en-US"/>
              <a:pPr>
                <a:defRPr/>
              </a:pPr>
              <a:t>12/19/2021</a:t>
            </a:fld>
            <a:endParaRPr lang="en-US"/>
          </a:p>
        </p:txBody>
      </p:sp>
      <p:sp>
        <p:nvSpPr>
          <p:cNvPr id="4" name="Footer Placeholder 4"/>
          <p:cNvSpPr>
            <a:spLocks noGrp="1"/>
          </p:cNvSpPr>
          <p:nvPr>
            <p:ph type="ftr" sz="quarter" idx="11"/>
          </p:nvPr>
        </p:nvSpPr>
        <p:spPr/>
        <p:txBody>
          <a:bodyPr/>
          <a:lstStyle>
            <a:lvl1pPr fontAlgn="base">
              <a:spcBef>
                <a:spcPct val="0"/>
              </a:spcBef>
              <a:spcAft>
                <a:spcPct val="0"/>
              </a:spcAft>
              <a:defRPr>
                <a:solidFill>
                  <a:prstClr val="black">
                    <a:tint val="75000"/>
                  </a:prstClr>
                </a:solidFill>
                <a:latin typeface="Calibri" pitchFamily="34" charset="0"/>
                <a:cs typeface="Arial" charset="0"/>
              </a:defRPr>
            </a:lvl1pPr>
          </a:lstStyle>
          <a:p>
            <a:pPr>
              <a:defRPr/>
            </a:pPr>
            <a:endParaRPr lang="en-US"/>
          </a:p>
        </p:txBody>
      </p:sp>
      <p:sp>
        <p:nvSpPr>
          <p:cNvPr id="5" name="Slide Number Placeholder 5"/>
          <p:cNvSpPr>
            <a:spLocks noGrp="1"/>
          </p:cNvSpPr>
          <p:nvPr>
            <p:ph type="sldNum" sz="quarter" idx="12"/>
          </p:nvPr>
        </p:nvSpPr>
        <p:spPr/>
        <p:txBody>
          <a:bodyPr/>
          <a:lstStyle>
            <a:lvl1pPr fontAlgn="base">
              <a:spcBef>
                <a:spcPct val="0"/>
              </a:spcBef>
              <a:spcAft>
                <a:spcPct val="0"/>
              </a:spcAft>
              <a:defRPr>
                <a:solidFill>
                  <a:prstClr val="black">
                    <a:tint val="75000"/>
                  </a:prstClr>
                </a:solidFill>
                <a:latin typeface="Calibri" pitchFamily="34" charset="0"/>
                <a:cs typeface="Arial" charset="0"/>
              </a:defRPr>
            </a:lvl1pPr>
          </a:lstStyle>
          <a:p>
            <a:pPr>
              <a:defRPr/>
            </a:pPr>
            <a:fld id="{B6955CFA-E7B4-4995-89CC-6DF552420A27}" type="slidenum">
              <a:rPr lang="en-US"/>
              <a:pPr>
                <a:defRPr/>
              </a:pPr>
              <a:t>‹#›</a:t>
            </a:fld>
            <a:endParaRPr lang="en-US"/>
          </a:p>
        </p:txBody>
      </p:sp>
    </p:spTree>
    <p:extLst>
      <p:ext uri="{BB962C8B-B14F-4D97-AF65-F5344CB8AC3E}">
        <p14:creationId xmlns:p14="http://schemas.microsoft.com/office/powerpoint/2010/main" val="236197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02EAA-4716-46DA-8475-EF9ED9FF83B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40772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002EAA-4716-46DA-8475-EF9ED9FF83B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899101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002EAA-4716-46DA-8475-EF9ED9FF83B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337679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002EAA-4716-46DA-8475-EF9ED9FF83B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72496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002EAA-4716-46DA-8475-EF9ED9FF83B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283703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02EAA-4716-46DA-8475-EF9ED9FF83B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1063902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002EAA-4716-46DA-8475-EF9ED9FF83B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70253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002EAA-4716-46DA-8475-EF9ED9FF83B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721CB-1DF6-465A-9D61-FEAE6D06D265}" type="slidenum">
              <a:rPr lang="en-US" smtClean="0"/>
              <a:t>‹#›</a:t>
            </a:fld>
            <a:endParaRPr lang="en-US"/>
          </a:p>
        </p:txBody>
      </p:sp>
    </p:spTree>
    <p:extLst>
      <p:ext uri="{BB962C8B-B14F-4D97-AF65-F5344CB8AC3E}">
        <p14:creationId xmlns:p14="http://schemas.microsoft.com/office/powerpoint/2010/main" val="399942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02EAA-4716-46DA-8475-EF9ED9FF83BA}" type="datetimeFigureOut">
              <a:rPr lang="en-US" smtClean="0"/>
              <a:t>12/19/2021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721CB-1DF6-465A-9D61-FEAE6D06D265}" type="slidenum">
              <a:rPr lang="en-US" smtClean="0"/>
              <a:t>‹#›</a:t>
            </a:fld>
            <a:endParaRPr lang="en-US"/>
          </a:p>
        </p:txBody>
      </p:sp>
    </p:spTree>
    <p:extLst>
      <p:ext uri="{BB962C8B-B14F-4D97-AF65-F5344CB8AC3E}">
        <p14:creationId xmlns:p14="http://schemas.microsoft.com/office/powerpoint/2010/main" val="105066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audio" Target="../media/audio1.wav"/><Relationship Id="rId7"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wmf"/><Relationship Id="rId15" Type="http://schemas.openxmlformats.org/officeDocument/2006/relationships/audio" Target="../media/audio1.wav"/><Relationship Id="rId10" Type="http://schemas.openxmlformats.org/officeDocument/2006/relationships/image" Target="../media/image7.png"/><Relationship Id="rId4" Type="http://schemas.openxmlformats.org/officeDocument/2006/relationships/image" Target="../media/image1.wmf"/><Relationship Id="rId9"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3"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4621" y="4512278"/>
            <a:ext cx="2000250" cy="231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1" name="Picture 4"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0136" y="47919"/>
            <a:ext cx="1981200"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2" name="Picture 12"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0052428" y="3721"/>
            <a:ext cx="1981200" cy="197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4" descr="POINSET2"/>
          <p:cNvPicPr>
            <a:picLocks noGrp="1" noChangeAspect="1" noChangeArrowheads="1"/>
          </p:cNvPicPr>
          <p:nvPr>
            <p:ph/>
          </p:nvPr>
        </p:nvPicPr>
        <p:blipFill>
          <a:blip r:embed="rId5" cstate="print">
            <a:extLst>
              <a:ext uri="{28A0092B-C50C-407E-A947-70E740481C1C}">
                <a14:useLocalDpi xmlns:a14="http://schemas.microsoft.com/office/drawing/2010/main" val="0"/>
              </a:ext>
            </a:extLst>
          </a:blip>
          <a:srcRect/>
          <a:stretch>
            <a:fillRect/>
          </a:stretch>
        </p:blipFill>
        <p:spPr>
          <a:xfrm rot="16200000">
            <a:off x="-24861" y="4232597"/>
            <a:ext cx="2590800" cy="2581275"/>
          </a:xfrm>
        </p:spPr>
      </p:pic>
      <p:sp>
        <p:nvSpPr>
          <p:cNvPr id="17" name="Text Box 5"/>
          <p:cNvSpPr txBox="1">
            <a:spLocks noChangeArrowheads="1"/>
          </p:cNvSpPr>
          <p:nvPr/>
        </p:nvSpPr>
        <p:spPr bwMode="auto">
          <a:xfrm>
            <a:off x="2411435" y="5329808"/>
            <a:ext cx="7099300" cy="646331"/>
          </a:xfrm>
          <a:prstGeom prst="rect">
            <a:avLst/>
          </a:prstGeom>
          <a:noFill/>
          <a:ln>
            <a:noFill/>
          </a:ln>
          <a:effectLst/>
          <a:extLst/>
        </p:spPr>
        <p:txBody>
          <a:bodyPr wrap="square">
            <a:spAutoFit/>
          </a:bodyPr>
          <a:lstStyle/>
          <a:p>
            <a:pPr algn="ctr">
              <a:spcBef>
                <a:spcPct val="50000"/>
              </a:spcBef>
              <a:defRPr/>
            </a:pPr>
            <a:r>
              <a:rPr lang="en-US" sz="3600" b="1" i="1" dirty="0">
                <a:solidFill>
                  <a:srgbClr val="002060"/>
                </a:solidFill>
                <a:latin typeface="Times New Roman" pitchFamily="18" charset="0"/>
                <a:cs typeface="Times New Roman" pitchFamily="18" charset="0"/>
              </a:rPr>
              <a:t>Teacher: </a:t>
            </a:r>
            <a:r>
              <a:rPr lang="vi-VN" sz="3600" b="1" i="1" dirty="0">
                <a:solidFill>
                  <a:srgbClr val="002060"/>
                </a:solidFill>
                <a:latin typeface="Times New Roman" pitchFamily="18" charset="0"/>
                <a:cs typeface="Times New Roman" pitchFamily="18" charset="0"/>
              </a:rPr>
              <a:t>Hoàng Thị Thanh Thảo</a:t>
            </a:r>
            <a:endParaRPr lang="en-US" sz="3600" b="1" i="1" dirty="0">
              <a:solidFill>
                <a:srgbClr val="002060"/>
              </a:solidFill>
              <a:latin typeface="Times New Roman" pitchFamily="18" charset="0"/>
              <a:cs typeface="Times New Roman" pitchFamily="18" charset="0"/>
            </a:endParaRPr>
          </a:p>
        </p:txBody>
      </p:sp>
      <p:sp>
        <p:nvSpPr>
          <p:cNvPr id="13" name="Text Box 26"/>
          <p:cNvSpPr txBox="1">
            <a:spLocks noChangeArrowheads="1"/>
          </p:cNvSpPr>
          <p:nvPr/>
        </p:nvSpPr>
        <p:spPr bwMode="auto">
          <a:xfrm>
            <a:off x="1415202" y="891550"/>
            <a:ext cx="9144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sz="2400" b="1" kern="0" dirty="0">
                <a:solidFill>
                  <a:srgbClr val="0070C0"/>
                </a:solidFill>
                <a:latin typeface="Times New Roman" pitchFamily="18" charset="0"/>
                <a:cs typeface="Times New Roman" pitchFamily="18" charset="0"/>
              </a:rPr>
              <a:t>PEOPLE’S COMMITTEE OF TAN BINH DISTRICT</a:t>
            </a:r>
          </a:p>
          <a:p>
            <a:pPr algn="ctr">
              <a:spcBef>
                <a:spcPct val="50000"/>
              </a:spcBef>
              <a:defRPr/>
            </a:pPr>
            <a:r>
              <a:rPr lang="en-US" sz="2800" b="1" kern="0" dirty="0">
                <a:solidFill>
                  <a:srgbClr val="0070C0"/>
                </a:solidFill>
                <a:latin typeface="Times New Roman" pitchFamily="18" charset="0"/>
                <a:cs typeface="Times New Roman" pitchFamily="18" charset="0"/>
              </a:rPr>
              <a:t>CHI LANG PRIMARY SCHOOL</a:t>
            </a:r>
          </a:p>
        </p:txBody>
      </p:sp>
      <p:grpSp>
        <p:nvGrpSpPr>
          <p:cNvPr id="15" name="Group 14"/>
          <p:cNvGrpSpPr/>
          <p:nvPr/>
        </p:nvGrpSpPr>
        <p:grpSpPr>
          <a:xfrm rot="5400000">
            <a:off x="-927750" y="3034915"/>
            <a:ext cx="2557783" cy="382412"/>
            <a:chOff x="2438400" y="6221412"/>
            <a:chExt cx="4767381" cy="636588"/>
          </a:xfrm>
        </p:grpSpPr>
        <p:pic>
          <p:nvPicPr>
            <p:cNvPr id="16" name="Picture 17" descr="clematis Ville de Ly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descr="clematis Ville de Ly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9" descr="clematis Ville de Ly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descr="clematis Ville de Ly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9" descr="clematis Ville de Ly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Group 21"/>
          <p:cNvGrpSpPr/>
          <p:nvPr/>
        </p:nvGrpSpPr>
        <p:grpSpPr>
          <a:xfrm>
            <a:off x="1415202" y="125374"/>
            <a:ext cx="3098018" cy="412639"/>
            <a:chOff x="2438400" y="6221412"/>
            <a:chExt cx="4767381" cy="636588"/>
          </a:xfrm>
        </p:grpSpPr>
        <p:pic>
          <p:nvPicPr>
            <p:cNvPr id="23"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 name="Group 27"/>
          <p:cNvGrpSpPr/>
          <p:nvPr/>
        </p:nvGrpSpPr>
        <p:grpSpPr>
          <a:xfrm rot="5400000">
            <a:off x="10426528" y="3047029"/>
            <a:ext cx="2735645" cy="406628"/>
            <a:chOff x="2438400" y="6221412"/>
            <a:chExt cx="4767381" cy="636588"/>
          </a:xfrm>
        </p:grpSpPr>
        <p:pic>
          <p:nvPicPr>
            <p:cNvPr id="29" name="Picture 17" descr="clematis Ville de Ly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18" descr="clematis Ville de Ly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9" descr="clematis Ville de Ly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1" descr="clematis Ville de Ly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19" descr="clematis Ville de Ly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4" name="Group 33"/>
          <p:cNvGrpSpPr/>
          <p:nvPr/>
        </p:nvGrpSpPr>
        <p:grpSpPr>
          <a:xfrm>
            <a:off x="4571893" y="74793"/>
            <a:ext cx="3098018" cy="412639"/>
            <a:chOff x="2438400" y="6221412"/>
            <a:chExt cx="4767381" cy="636588"/>
          </a:xfrm>
        </p:grpSpPr>
        <p:pic>
          <p:nvPicPr>
            <p:cNvPr id="35"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 name="Group 40"/>
          <p:cNvGrpSpPr/>
          <p:nvPr/>
        </p:nvGrpSpPr>
        <p:grpSpPr>
          <a:xfrm>
            <a:off x="7691577" y="31160"/>
            <a:ext cx="3098018" cy="412639"/>
            <a:chOff x="2438400" y="6221412"/>
            <a:chExt cx="4767381" cy="636588"/>
          </a:xfrm>
        </p:grpSpPr>
        <p:pic>
          <p:nvPicPr>
            <p:cNvPr id="42"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7" name="Group 46"/>
          <p:cNvGrpSpPr/>
          <p:nvPr/>
        </p:nvGrpSpPr>
        <p:grpSpPr>
          <a:xfrm>
            <a:off x="1503496" y="6379163"/>
            <a:ext cx="3098018" cy="412639"/>
            <a:chOff x="2438400" y="6221412"/>
            <a:chExt cx="4767381" cy="636588"/>
          </a:xfrm>
        </p:grpSpPr>
        <p:pic>
          <p:nvPicPr>
            <p:cNvPr id="48"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3" name="Group 52"/>
          <p:cNvGrpSpPr/>
          <p:nvPr/>
        </p:nvGrpSpPr>
        <p:grpSpPr>
          <a:xfrm>
            <a:off x="4682161" y="6352465"/>
            <a:ext cx="3098018" cy="412639"/>
            <a:chOff x="2438400" y="6221412"/>
            <a:chExt cx="4767381" cy="636588"/>
          </a:xfrm>
        </p:grpSpPr>
        <p:pic>
          <p:nvPicPr>
            <p:cNvPr id="54"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9" name="Group 58"/>
          <p:cNvGrpSpPr/>
          <p:nvPr/>
        </p:nvGrpSpPr>
        <p:grpSpPr>
          <a:xfrm>
            <a:off x="7828619" y="6292072"/>
            <a:ext cx="3098018" cy="412639"/>
            <a:chOff x="2438400" y="6221412"/>
            <a:chExt cx="4767381" cy="636588"/>
          </a:xfrm>
        </p:grpSpPr>
        <p:pic>
          <p:nvPicPr>
            <p:cNvPr id="60" name="Picture 17"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8400" y="6298406"/>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18" descr="clematis Ville de Ly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19600" y="6221412"/>
              <a:ext cx="838200" cy="63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6259512"/>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67581" y="624265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19" descr="clematis Ville de Ly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88591" y="6257219"/>
              <a:ext cx="838200"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2939202" y="2444253"/>
            <a:ext cx="6096000" cy="2554545"/>
          </a:xfrm>
          <a:prstGeom prst="rect">
            <a:avLst/>
          </a:prstGeom>
        </p:spPr>
        <p:txBody>
          <a:bodyPr>
            <a:spAutoFit/>
          </a:bodyPr>
          <a:lstStyle/>
          <a:p>
            <a:pPr algn="ctr">
              <a:spcBef>
                <a:spcPct val="50000"/>
              </a:spcBef>
              <a:defRPr/>
            </a:pPr>
            <a:r>
              <a:rPr lang="en-US" sz="4000" b="1" dirty="0">
                <a:solidFill>
                  <a:srgbClr val="00B050"/>
                </a:solidFill>
                <a:latin typeface="Times New Roman" pitchFamily="18" charset="0"/>
                <a:cs typeface="Times New Roman" pitchFamily="18" charset="0"/>
              </a:rPr>
              <a:t>Grade: 5</a:t>
            </a:r>
          </a:p>
          <a:p>
            <a:pPr algn="ctr">
              <a:spcBef>
                <a:spcPct val="50000"/>
              </a:spcBef>
              <a:defRPr/>
            </a:pPr>
            <a:r>
              <a:rPr lang="en-US" sz="3200" b="1" dirty="0">
                <a:solidFill>
                  <a:srgbClr val="7030A0"/>
                </a:solidFill>
                <a:latin typeface="Times New Roman" pitchFamily="18" charset="0"/>
                <a:cs typeface="Times New Roman" pitchFamily="18" charset="0"/>
              </a:rPr>
              <a:t>UNIT </a:t>
            </a:r>
            <a:r>
              <a:rPr lang="en-US" sz="3200" b="1" dirty="0" smtClean="0">
                <a:solidFill>
                  <a:srgbClr val="7030A0"/>
                </a:solidFill>
                <a:latin typeface="Times New Roman" pitchFamily="18" charset="0"/>
                <a:cs typeface="Times New Roman" pitchFamily="18" charset="0"/>
              </a:rPr>
              <a:t>6 (cont.)</a:t>
            </a:r>
            <a:endParaRPr lang="en-US" sz="3200" b="1" dirty="0">
              <a:solidFill>
                <a:srgbClr val="7030A0"/>
              </a:solidFill>
              <a:latin typeface="Times New Roman" pitchFamily="18" charset="0"/>
              <a:cs typeface="Times New Roman" pitchFamily="18" charset="0"/>
            </a:endParaRPr>
          </a:p>
          <a:p>
            <a:pPr algn="ctr">
              <a:spcBef>
                <a:spcPct val="50000"/>
              </a:spcBef>
              <a:defRPr/>
            </a:pPr>
            <a:r>
              <a:rPr lang="en-US" sz="4800" b="1" dirty="0" smtClean="0">
                <a:solidFill>
                  <a:srgbClr val="FF0000"/>
                </a:solidFill>
                <a:latin typeface="Times New Roman" pitchFamily="18" charset="0"/>
                <a:cs typeface="Times New Roman" pitchFamily="18" charset="0"/>
              </a:rPr>
              <a:t>Who jacket is this?</a:t>
            </a:r>
            <a:endParaRPr lang="en-US" sz="3200" b="1" dirty="0">
              <a:solidFill>
                <a:srgbClr val="FF6600"/>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259948439"/>
      </p:ext>
    </p:extLst>
  </p:cSld>
  <p:clrMapOvr>
    <a:masterClrMapping/>
  </p:clrMapOvr>
  <mc:AlternateContent xmlns:mc="http://schemas.openxmlformats.org/markup-compatibility/2006" xmlns:p14="http://schemas.microsoft.com/office/powerpoint/2010/main">
    <mc:Choice Requires="p14">
      <p:transition spd="slow" p14:dur="4400" advTm="11638">
        <p14:honeycomb/>
        <p:sndAc>
          <p:stSnd>
            <p:snd r:embed="rId3" name="applause.wav"/>
          </p:stSnd>
        </p:sndAc>
      </p:transition>
    </mc:Choice>
    <mc:Fallback xmlns="">
      <p:transition spd="slow" advTm="11638">
        <p:fade/>
        <p:sndAc>
          <p:stSnd>
            <p:snd r:embed="rId15" name="applause.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mg.loigiaihay.com/picture/2018/0305/hinh-6-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12" y="149902"/>
            <a:ext cx="11616258" cy="6520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942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621978" y="439107"/>
            <a:ext cx="8062207"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Phân</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biệt</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tính</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và</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trạng</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trong</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tiếng</a:t>
            </a:r>
            <a:r>
              <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Anh</a:t>
            </a:r>
            <a:endParaRPr kumimoji="0" lang="en-US" altLang="en-US" sz="32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endParaRPr>
          </a:p>
        </p:txBody>
      </p:sp>
      <p:sp>
        <p:nvSpPr>
          <p:cNvPr id="5" name="Rectangle 4"/>
          <p:cNvSpPr/>
          <p:nvPr/>
        </p:nvSpPr>
        <p:spPr>
          <a:xfrm>
            <a:off x="592922" y="1004669"/>
            <a:ext cx="10593238" cy="4401205"/>
          </a:xfrm>
          <a:prstGeom prst="rect">
            <a:avLst/>
          </a:prstGeom>
        </p:spPr>
        <p:txBody>
          <a:bodyPr wrap="square">
            <a:spAutoFit/>
          </a:bodyPr>
          <a:lstStyle/>
          <a:p>
            <a:pPr lvl="0" eaLnBrk="0" fontAlgn="base" hangingPunct="0">
              <a:spcBef>
                <a:spcPct val="0"/>
              </a:spcBef>
              <a:spcAft>
                <a:spcPct val="0"/>
              </a:spcAft>
            </a:pPr>
            <a:r>
              <a:rPr lang="en-US" altLang="en-US" b="1" dirty="0" smtClean="0">
                <a:solidFill>
                  <a:srgbClr val="0070C0"/>
                </a:solidFill>
                <a:latin typeface="Open Sans"/>
              </a:rPr>
              <a:t> 1. </a:t>
            </a:r>
            <a:r>
              <a:rPr lang="en-US" altLang="en-US" sz="2800" dirty="0" err="1" smtClean="0">
                <a:solidFill>
                  <a:srgbClr val="0070C0"/>
                </a:solidFill>
                <a:latin typeface="Times New Roman" panose="02020603050405020304" pitchFamily="18" charset="0"/>
                <a:cs typeface="Times New Roman" panose="02020603050405020304" pitchFamily="18" charset="0"/>
              </a:rPr>
              <a:t>Chức</a:t>
            </a:r>
            <a:r>
              <a:rPr lang="en-US" altLang="en-US" sz="2800" dirty="0" smtClean="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năng</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của</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tính</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từ</a:t>
            </a:r>
            <a:r>
              <a:rPr lang="en-US" altLang="en-US" sz="2800" dirty="0">
                <a:solidFill>
                  <a:srgbClr val="0070C0"/>
                </a:solidFill>
                <a:latin typeface="Times New Roman" panose="02020603050405020304" pitchFamily="18" charset="0"/>
                <a:cs typeface="Times New Roman" panose="02020603050405020304" pitchFamily="18" charset="0"/>
              </a:rPr>
              <a:t> (Adjective - </a:t>
            </a:r>
            <a:r>
              <a:rPr lang="en-US" altLang="en-US" sz="2800" dirty="0" err="1">
                <a:solidFill>
                  <a:srgbClr val="0070C0"/>
                </a:solidFill>
                <a:latin typeface="Times New Roman" panose="02020603050405020304" pitchFamily="18" charset="0"/>
                <a:cs typeface="Times New Roman" panose="02020603050405020304" pitchFamily="18" charset="0"/>
              </a:rPr>
              <a:t>Adj</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và</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trạng</a:t>
            </a:r>
            <a:r>
              <a:rPr lang="en-US" altLang="en-US" sz="2800" dirty="0">
                <a:solidFill>
                  <a:srgbClr val="0070C0"/>
                </a:solidFill>
                <a:latin typeface="Times New Roman" panose="02020603050405020304" pitchFamily="18" charset="0"/>
                <a:cs typeface="Times New Roman" panose="02020603050405020304" pitchFamily="18" charset="0"/>
              </a:rPr>
              <a:t> </a:t>
            </a:r>
            <a:r>
              <a:rPr lang="en-US" altLang="en-US" sz="2800" dirty="0" err="1">
                <a:solidFill>
                  <a:srgbClr val="0070C0"/>
                </a:solidFill>
                <a:latin typeface="Times New Roman" panose="02020603050405020304" pitchFamily="18" charset="0"/>
                <a:cs typeface="Times New Roman" panose="02020603050405020304" pitchFamily="18" charset="0"/>
              </a:rPr>
              <a:t>từ</a:t>
            </a:r>
            <a:r>
              <a:rPr lang="en-US" altLang="en-US" sz="2800" dirty="0">
                <a:solidFill>
                  <a:srgbClr val="0070C0"/>
                </a:solidFill>
                <a:latin typeface="Times New Roman" panose="02020603050405020304" pitchFamily="18" charset="0"/>
                <a:cs typeface="Times New Roman" panose="02020603050405020304" pitchFamily="18" charset="0"/>
              </a:rPr>
              <a:t> (Adverb - </a:t>
            </a:r>
            <a:r>
              <a:rPr lang="en-US" altLang="en-US" sz="2800" dirty="0" err="1">
                <a:solidFill>
                  <a:srgbClr val="0070C0"/>
                </a:solidFill>
                <a:latin typeface="Times New Roman" panose="02020603050405020304" pitchFamily="18" charset="0"/>
                <a:cs typeface="Times New Roman" panose="02020603050405020304" pitchFamily="18" charset="0"/>
              </a:rPr>
              <a:t>Adv</a:t>
            </a:r>
            <a:r>
              <a:rPr lang="en-US" altLang="en-US" sz="2800" dirty="0">
                <a:solidFill>
                  <a:srgbClr val="0070C0"/>
                </a:solidFill>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r>
              <a:rPr lang="en-US" altLang="en-US" sz="2800" dirty="0" err="1">
                <a:solidFill>
                  <a:schemeClr val="accent2"/>
                </a:solidFill>
                <a:latin typeface="Times New Roman" panose="02020603050405020304" pitchFamily="18" charset="0"/>
                <a:cs typeface="Times New Roman" panose="02020603050405020304" pitchFamily="18" charset="0"/>
              </a:rPr>
              <a:t>Tính</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từ</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dùng</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để</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bổ</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nghĩa</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cho</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danh</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smtClean="0">
                <a:solidFill>
                  <a:schemeClr val="accent2"/>
                </a:solidFill>
                <a:latin typeface="Times New Roman" panose="02020603050405020304" pitchFamily="18" charset="0"/>
                <a:cs typeface="Times New Roman" panose="02020603050405020304" pitchFamily="18" charset="0"/>
              </a:rPr>
              <a:t>từ</a:t>
            </a:r>
            <a:endParaRPr lang="en-US" altLang="en-US" sz="2800" dirty="0">
              <a:solidFill>
                <a:schemeClr val="accent2"/>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en-US" altLang="en-US" sz="2800" dirty="0">
                <a:solidFill>
                  <a:srgbClr val="454545"/>
                </a:solidFill>
                <a:latin typeface="Times New Roman" panose="02020603050405020304" pitchFamily="18" charset="0"/>
                <a:cs typeface="Times New Roman" panose="02020603050405020304" pitchFamily="18" charset="0"/>
              </a:rPr>
              <a:t>She is </a:t>
            </a:r>
            <a:r>
              <a:rPr lang="en-US" altLang="en-US" sz="2800" b="1" dirty="0">
                <a:solidFill>
                  <a:srgbClr val="008000"/>
                </a:solidFill>
                <a:latin typeface="Times New Roman" panose="02020603050405020304" pitchFamily="18" charset="0"/>
                <a:cs typeface="Times New Roman" panose="02020603050405020304" pitchFamily="18" charset="0"/>
              </a:rPr>
              <a:t>beautiful</a:t>
            </a:r>
            <a:r>
              <a:rPr lang="en-US" altLang="en-US" sz="2800" dirty="0">
                <a:solidFill>
                  <a:srgbClr val="454545"/>
                </a:solidFill>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buFontTx/>
              <a:buChar char="•"/>
            </a:pPr>
            <a:r>
              <a:rPr lang="en-US" altLang="en-US" sz="2800" dirty="0">
                <a:solidFill>
                  <a:srgbClr val="454545"/>
                </a:solidFill>
                <a:latin typeface="Times New Roman" panose="02020603050405020304" pitchFamily="18" charset="0"/>
                <a:cs typeface="Times New Roman" panose="02020603050405020304" pitchFamily="18" charset="0"/>
              </a:rPr>
              <a:t>It is a </a:t>
            </a:r>
            <a:r>
              <a:rPr lang="en-US" altLang="en-US" sz="2800" b="1" dirty="0">
                <a:solidFill>
                  <a:srgbClr val="008000"/>
                </a:solidFill>
                <a:latin typeface="Times New Roman" panose="02020603050405020304" pitchFamily="18" charset="0"/>
                <a:cs typeface="Times New Roman" panose="02020603050405020304" pitchFamily="18" charset="0"/>
              </a:rPr>
              <a:t>long</a:t>
            </a:r>
            <a:r>
              <a:rPr lang="en-US" altLang="en-US" sz="2800" dirty="0">
                <a:solidFill>
                  <a:srgbClr val="454545"/>
                </a:solidFill>
                <a:latin typeface="Times New Roman" panose="02020603050405020304" pitchFamily="18" charset="0"/>
                <a:cs typeface="Times New Roman" panose="02020603050405020304" pitchFamily="18" charset="0"/>
              </a:rPr>
              <a:t> chair.</a:t>
            </a:r>
          </a:p>
          <a:p>
            <a:pPr lvl="0" eaLnBrk="0" fontAlgn="base" hangingPunct="0">
              <a:spcBef>
                <a:spcPct val="0"/>
              </a:spcBef>
              <a:spcAft>
                <a:spcPct val="0"/>
              </a:spcAft>
              <a:buFontTx/>
              <a:buChar char="•"/>
            </a:pPr>
            <a:r>
              <a:rPr lang="en-US" altLang="en-US" sz="2800" dirty="0">
                <a:solidFill>
                  <a:srgbClr val="454545"/>
                </a:solidFill>
                <a:latin typeface="Times New Roman" panose="02020603050405020304" pitchFamily="18" charset="0"/>
                <a:cs typeface="Times New Roman" panose="02020603050405020304" pitchFamily="18" charset="0"/>
              </a:rPr>
              <a:t>The ruler is </a:t>
            </a:r>
            <a:r>
              <a:rPr lang="en-US" altLang="en-US" sz="2800" b="1" dirty="0">
                <a:solidFill>
                  <a:srgbClr val="008000"/>
                </a:solidFill>
                <a:latin typeface="Times New Roman" panose="02020603050405020304" pitchFamily="18" charset="0"/>
                <a:cs typeface="Times New Roman" panose="02020603050405020304" pitchFamily="18" charset="0"/>
              </a:rPr>
              <a:t>short</a:t>
            </a:r>
            <a:r>
              <a:rPr lang="en-US" altLang="en-US" sz="2800" dirty="0">
                <a:solidFill>
                  <a:srgbClr val="454545"/>
                </a:solidFill>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r>
              <a:rPr lang="en-US" altLang="en-US" sz="2800" dirty="0" err="1">
                <a:solidFill>
                  <a:schemeClr val="accent2"/>
                </a:solidFill>
                <a:latin typeface="Times New Roman" panose="02020603050405020304" pitchFamily="18" charset="0"/>
                <a:cs typeface="Times New Roman" panose="02020603050405020304" pitchFamily="18" charset="0"/>
              </a:rPr>
              <a:t>Trạng</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từ</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dùng</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để</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bổ</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nghĩa</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cho</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a:solidFill>
                  <a:schemeClr val="accent2"/>
                </a:solidFill>
                <a:latin typeface="Times New Roman" panose="02020603050405020304" pitchFamily="18" charset="0"/>
                <a:cs typeface="Times New Roman" panose="02020603050405020304" pitchFamily="18" charset="0"/>
              </a:rPr>
              <a:t>động</a:t>
            </a:r>
            <a:r>
              <a:rPr lang="en-US" altLang="en-US" sz="2800" dirty="0">
                <a:solidFill>
                  <a:schemeClr val="accent2"/>
                </a:solidFill>
                <a:latin typeface="Times New Roman" panose="02020603050405020304" pitchFamily="18" charset="0"/>
                <a:cs typeface="Times New Roman" panose="02020603050405020304" pitchFamily="18" charset="0"/>
              </a:rPr>
              <a:t> </a:t>
            </a:r>
            <a:r>
              <a:rPr lang="en-US" altLang="en-US" sz="2800" dirty="0" err="1" smtClean="0">
                <a:solidFill>
                  <a:schemeClr val="accent2"/>
                </a:solidFill>
                <a:latin typeface="Times New Roman" panose="02020603050405020304" pitchFamily="18" charset="0"/>
                <a:cs typeface="Times New Roman" panose="02020603050405020304" pitchFamily="18" charset="0"/>
              </a:rPr>
              <a:t>từ</a:t>
            </a:r>
            <a:endParaRPr lang="en-US" altLang="en-US" sz="2800" dirty="0">
              <a:solidFill>
                <a:schemeClr val="accent2"/>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en-US" altLang="en-US" sz="2800" dirty="0">
                <a:solidFill>
                  <a:srgbClr val="454545"/>
                </a:solidFill>
                <a:latin typeface="Times New Roman" panose="02020603050405020304" pitchFamily="18" charset="0"/>
                <a:cs typeface="Times New Roman" panose="02020603050405020304" pitchFamily="18" charset="0"/>
              </a:rPr>
              <a:t>She goes </a:t>
            </a:r>
            <a:r>
              <a:rPr lang="en-US" altLang="en-US" sz="2800" b="1" dirty="0">
                <a:solidFill>
                  <a:srgbClr val="008000"/>
                </a:solidFill>
                <a:latin typeface="Times New Roman" panose="02020603050405020304" pitchFamily="18" charset="0"/>
                <a:cs typeface="Times New Roman" panose="02020603050405020304" pitchFamily="18" charset="0"/>
              </a:rPr>
              <a:t>quickly</a:t>
            </a:r>
            <a:r>
              <a:rPr lang="en-US" altLang="en-US" sz="2800" dirty="0">
                <a:solidFill>
                  <a:srgbClr val="454545"/>
                </a:solidFill>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buFontTx/>
              <a:buChar char="•"/>
            </a:pPr>
            <a:r>
              <a:rPr lang="en-US" altLang="en-US" sz="2800" dirty="0">
                <a:solidFill>
                  <a:srgbClr val="454545"/>
                </a:solidFill>
                <a:latin typeface="Times New Roman" panose="02020603050405020304" pitchFamily="18" charset="0"/>
                <a:cs typeface="Times New Roman" panose="02020603050405020304" pitchFamily="18" charset="0"/>
              </a:rPr>
              <a:t>He </a:t>
            </a:r>
            <a:r>
              <a:rPr lang="en-US" altLang="en-US" sz="2800" dirty="0" smtClean="0">
                <a:solidFill>
                  <a:srgbClr val="454545"/>
                </a:solidFill>
                <a:latin typeface="Times New Roman" panose="02020603050405020304" pitchFamily="18" charset="0"/>
                <a:cs typeface="Times New Roman" panose="02020603050405020304" pitchFamily="18" charset="0"/>
              </a:rPr>
              <a:t>speaks</a:t>
            </a:r>
            <a:r>
              <a:rPr lang="en-US" altLang="en-US" sz="2800" b="1" dirty="0" smtClean="0">
                <a:solidFill>
                  <a:srgbClr val="008000"/>
                </a:solidFill>
                <a:latin typeface="Times New Roman" panose="02020603050405020304" pitchFamily="18" charset="0"/>
                <a:cs typeface="Times New Roman" panose="02020603050405020304" pitchFamily="18" charset="0"/>
              </a:rPr>
              <a:t> fast</a:t>
            </a:r>
            <a:r>
              <a:rPr lang="en-US" altLang="en-US" sz="2800" dirty="0" smtClean="0">
                <a:solidFill>
                  <a:srgbClr val="454545"/>
                </a:solidFill>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buFontTx/>
              <a:buChar char="•"/>
            </a:pPr>
            <a:r>
              <a:rPr lang="vi-VN" sz="2800" dirty="0">
                <a:latin typeface="Times New Roman" panose="02020603050405020304" pitchFamily="18" charset="0"/>
                <a:cs typeface="Times New Roman" panose="02020603050405020304" pitchFamily="18" charset="0"/>
              </a:rPr>
              <a:t>Tom </a:t>
            </a:r>
            <a:r>
              <a:rPr lang="en-US" sz="2800" dirty="0">
                <a:latin typeface="Times New Roman" panose="02020603050405020304" pitchFamily="18" charset="0"/>
                <a:cs typeface="Times New Roman" panose="02020603050405020304" pitchFamily="18" charset="0"/>
              </a:rPr>
              <a:t>did</a:t>
            </a: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his</a:t>
            </a:r>
            <a:r>
              <a:rPr lang="vi-VN"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homework </a:t>
            </a:r>
            <a:r>
              <a:rPr lang="en-US" sz="2800" b="1" dirty="0" smtClean="0">
                <a:solidFill>
                  <a:srgbClr val="00B050"/>
                </a:solidFill>
                <a:latin typeface="Times New Roman" panose="02020603050405020304" pitchFamily="18" charset="0"/>
                <a:cs typeface="Times New Roman" panose="02020603050405020304" pitchFamily="18" charset="0"/>
              </a:rPr>
              <a:t>carefully</a:t>
            </a:r>
            <a:r>
              <a:rPr lang="en-US" sz="2800" dirty="0" smtClean="0">
                <a:latin typeface="Times New Roman" panose="02020603050405020304" pitchFamily="18" charset="0"/>
                <a:cs typeface="Times New Roman" panose="02020603050405020304" pitchFamily="18" charset="0"/>
              </a:rPr>
              <a:t>.</a:t>
            </a:r>
            <a:endParaRPr lang="en-US" altLang="en-US" sz="2800" dirty="0">
              <a:solidFill>
                <a:srgbClr val="454545"/>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endParaRPr lang="en-US" altLang="en-US" sz="2800" dirty="0">
              <a:solidFill>
                <a:srgbClr val="454545"/>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44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3303" y="318254"/>
            <a:ext cx="5577232" cy="461665"/>
          </a:xfrm>
          <a:prstGeom prst="rect">
            <a:avLst/>
          </a:prstGeom>
        </p:spPr>
        <p:txBody>
          <a:bodyPr wrap="none">
            <a:spAutoFit/>
          </a:bodyPr>
          <a:lstStyle/>
          <a:p>
            <a:r>
              <a:rPr lang="en-US" sz="2400" b="1" dirty="0" smtClean="0">
                <a:solidFill>
                  <a:srgbClr val="0070C0"/>
                </a:solidFill>
                <a:latin typeface="Times New Roman" panose="02020603050405020304" pitchFamily="18" charset="0"/>
                <a:cs typeface="Times New Roman" panose="02020603050405020304" pitchFamily="18" charset="0"/>
              </a:rPr>
              <a:t>2. </a:t>
            </a:r>
            <a:r>
              <a:rPr lang="en-US" sz="2400" b="1" dirty="0" err="1">
                <a:solidFill>
                  <a:srgbClr val="0070C0"/>
                </a:solidFill>
                <a:latin typeface="Times New Roman" panose="02020603050405020304" pitchFamily="18" charset="0"/>
                <a:cs typeface="Times New Roman" panose="02020603050405020304" pitchFamily="18" charset="0"/>
              </a:rPr>
              <a:t>Vị</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trí</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của</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tính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từ</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và</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trạng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từ</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trong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câu</a:t>
            </a:r>
            <a:endParaRPr lang="en-US" sz="2400" b="1" i="0" dirty="0">
              <a:solidFill>
                <a:srgbClr val="0070C0"/>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553303" y="896035"/>
            <a:ext cx="6096000" cy="2215991"/>
          </a:xfrm>
          <a:prstGeom prst="rect">
            <a:avLst/>
          </a:prstGeom>
        </p:spPr>
        <p:txBody>
          <a:bodyPr>
            <a:spAutoFit/>
          </a:bodyPr>
          <a:lstStyle/>
          <a:p>
            <a:r>
              <a:rPr lang="en-US" sz="2400" b="1" dirty="0" smtClean="0">
                <a:solidFill>
                  <a:srgbClr val="0070C0"/>
                </a:solidFill>
                <a:latin typeface="Times New Roman" panose="02020603050405020304" pitchFamily="18" charset="0"/>
                <a:cs typeface="Times New Roman" panose="02020603050405020304" pitchFamily="18" charset="0"/>
              </a:rPr>
              <a:t>ADJECTIVE</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tính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từ</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 </a:t>
            </a:r>
          </a:p>
          <a:p>
            <a:r>
              <a:rPr lang="en-US" sz="2400" b="1" dirty="0" err="1" smtClean="0">
                <a:solidFill>
                  <a:srgbClr val="454545"/>
                </a:solidFill>
                <a:latin typeface="Times New Roman" panose="02020603050405020304" pitchFamily="18" charset="0"/>
                <a:cs typeface="Times New Roman" panose="02020603050405020304" pitchFamily="18" charset="0"/>
              </a:rPr>
              <a:t>Đứng</a:t>
            </a:r>
            <a:r>
              <a:rPr lang="en-US" sz="2400" b="1" dirty="0" smtClean="0">
                <a:solidFill>
                  <a:srgbClr val="454545"/>
                </a:solidFill>
                <a:latin typeface="Times New Roman" panose="02020603050405020304" pitchFamily="18" charset="0"/>
                <a:cs typeface="Times New Roman" panose="02020603050405020304" pitchFamily="18" charset="0"/>
              </a:rPr>
              <a:t> </a:t>
            </a:r>
            <a:r>
              <a:rPr lang="en-US" sz="2400" b="1" dirty="0" err="1">
                <a:solidFill>
                  <a:srgbClr val="454545"/>
                </a:solidFill>
                <a:latin typeface="Times New Roman" panose="02020603050405020304" pitchFamily="18" charset="0"/>
                <a:cs typeface="Times New Roman" panose="02020603050405020304" pitchFamily="18" charset="0"/>
              </a:rPr>
              <a:t>trước</a:t>
            </a:r>
            <a:r>
              <a:rPr lang="en-US" sz="2400" b="1" dirty="0">
                <a:solidFill>
                  <a:srgbClr val="454545"/>
                </a:solidFill>
                <a:latin typeface="Times New Roman" panose="02020603050405020304" pitchFamily="18" charset="0"/>
                <a:cs typeface="Times New Roman" panose="02020603050405020304" pitchFamily="18" charset="0"/>
              </a:rPr>
              <a:t> </a:t>
            </a:r>
            <a:r>
              <a:rPr lang="en-US" sz="2400" b="1" dirty="0" err="1">
                <a:solidFill>
                  <a:srgbClr val="454545"/>
                </a:solidFill>
                <a:latin typeface="Times New Roman" panose="02020603050405020304" pitchFamily="18" charset="0"/>
                <a:cs typeface="Times New Roman" panose="02020603050405020304" pitchFamily="18" charset="0"/>
              </a:rPr>
              <a:t>danh</a:t>
            </a:r>
            <a:r>
              <a:rPr lang="en-US" sz="2400" b="1" dirty="0">
                <a:solidFill>
                  <a:srgbClr val="454545"/>
                </a:solidFill>
                <a:latin typeface="Times New Roman" panose="02020603050405020304" pitchFamily="18" charset="0"/>
                <a:cs typeface="Times New Roman" panose="02020603050405020304" pitchFamily="18" charset="0"/>
              </a:rPr>
              <a:t> </a:t>
            </a:r>
            <a:r>
              <a:rPr lang="en-US" sz="2400" b="1" dirty="0" err="1">
                <a:solidFill>
                  <a:srgbClr val="454545"/>
                </a:solidFill>
                <a:latin typeface="Times New Roman" panose="02020603050405020304" pitchFamily="18" charset="0"/>
                <a:cs typeface="Times New Roman" panose="02020603050405020304" pitchFamily="18" charset="0"/>
              </a:rPr>
              <a:t>từ</a:t>
            </a:r>
            <a:endParaRPr lang="en-US" sz="2400" dirty="0">
              <a:solidFill>
                <a:srgbClr val="454545"/>
              </a:solidFill>
              <a:latin typeface="Times New Roman" panose="02020603050405020304" pitchFamily="18" charset="0"/>
              <a:cs typeface="Times New Roman" panose="02020603050405020304" pitchFamily="18" charset="0"/>
            </a:endParaRPr>
          </a:p>
          <a:p>
            <a:r>
              <a:rPr lang="en-US" sz="2400" dirty="0">
                <a:solidFill>
                  <a:srgbClr val="454545"/>
                </a:solidFill>
                <a:latin typeface="Times New Roman" panose="02020603050405020304" pitchFamily="18" charset="0"/>
                <a:cs typeface="Times New Roman" panose="02020603050405020304" pitchFamily="18" charset="0"/>
              </a:rPr>
              <a:t>Ex: She is a </a:t>
            </a:r>
            <a:r>
              <a:rPr lang="en-US" sz="2400" b="1" dirty="0">
                <a:solidFill>
                  <a:srgbClr val="008000"/>
                </a:solidFill>
                <a:latin typeface="Times New Roman" panose="02020603050405020304" pitchFamily="18" charset="0"/>
                <a:cs typeface="Times New Roman" panose="02020603050405020304" pitchFamily="18" charset="0"/>
              </a:rPr>
              <a:t>famous</a:t>
            </a:r>
            <a:r>
              <a:rPr lang="en-US" sz="2400" dirty="0">
                <a:solidFill>
                  <a:srgbClr val="454545"/>
                </a:solidFill>
                <a:latin typeface="Times New Roman" panose="02020603050405020304" pitchFamily="18" charset="0"/>
                <a:cs typeface="Times New Roman" panose="02020603050405020304" pitchFamily="18" charset="0"/>
              </a:rPr>
              <a:t> </a:t>
            </a:r>
            <a:r>
              <a:rPr lang="en-US" sz="2400" dirty="0" smtClean="0">
                <a:solidFill>
                  <a:srgbClr val="454545"/>
                </a:solidFill>
                <a:latin typeface="Times New Roman" panose="02020603050405020304" pitchFamily="18" charset="0"/>
                <a:cs typeface="Times New Roman" panose="02020603050405020304" pitchFamily="18" charset="0"/>
              </a:rPr>
              <a:t>singer.</a:t>
            </a:r>
          </a:p>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Đứng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To be</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Ex: My job is so </a:t>
            </a:r>
            <a:r>
              <a:rPr lang="en-US" sz="2400" b="1" dirty="0" smtClean="0">
                <a:latin typeface="Times New Roman" panose="02020603050405020304" pitchFamily="18" charset="0"/>
                <a:cs typeface="Times New Roman" panose="02020603050405020304" pitchFamily="18" charset="0"/>
              </a:rPr>
              <a:t>boring.</a:t>
            </a:r>
            <a:endParaRPr lang="en-US" sz="2400" dirty="0">
              <a:latin typeface="Times New Roman" panose="02020603050405020304" pitchFamily="18" charset="0"/>
              <a:cs typeface="Times New Roman" panose="02020603050405020304" pitchFamily="18" charset="0"/>
            </a:endParaRPr>
          </a:p>
          <a:p>
            <a:endParaRPr lang="en-US" b="0" i="0" dirty="0">
              <a:solidFill>
                <a:srgbClr val="454545"/>
              </a:solidFill>
              <a:effectLst/>
              <a:latin typeface="Open Sans"/>
            </a:endParaRPr>
          </a:p>
        </p:txBody>
      </p:sp>
      <p:sp>
        <p:nvSpPr>
          <p:cNvPr id="6" name="Rectangle 5"/>
          <p:cNvSpPr/>
          <p:nvPr/>
        </p:nvSpPr>
        <p:spPr>
          <a:xfrm>
            <a:off x="553303" y="3112026"/>
            <a:ext cx="7888698" cy="2308324"/>
          </a:xfrm>
          <a:prstGeom prst="rect">
            <a:avLst/>
          </a:prstGeom>
        </p:spPr>
        <p:txBody>
          <a:bodyPr wrap="none">
            <a:spAutoFit/>
          </a:bodyPr>
          <a:lstStyle/>
          <a:p>
            <a:r>
              <a:rPr lang="en-US" sz="2400" b="1" dirty="0" smtClean="0">
                <a:solidFill>
                  <a:srgbClr val="0070C0"/>
                </a:solidFill>
                <a:latin typeface="Times New Roman" panose="02020603050405020304" pitchFamily="18" charset="0"/>
                <a:cs typeface="Times New Roman" panose="02020603050405020304" pitchFamily="18" charset="0"/>
              </a:rPr>
              <a:t>ADVERB</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trạng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smtClean="0">
                <a:solidFill>
                  <a:srgbClr val="0070C0"/>
                </a:solidFill>
                <a:latin typeface="Times New Roman" panose="02020603050405020304" pitchFamily="18" charset="0"/>
                <a:cs typeface="Times New Roman" panose="02020603050405020304" pitchFamily="18" charset="0"/>
              </a:rPr>
              <a:t>từ</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 </a:t>
            </a:r>
          </a:p>
          <a:p>
            <a:r>
              <a:rPr lang="vi-VN" sz="2400" b="1" dirty="0" smtClean="0">
                <a:latin typeface="Times New Roman" panose="02020603050405020304" pitchFamily="18" charset="0"/>
                <a:cs typeface="Times New Roman" panose="02020603050405020304" pitchFamily="18" charset="0"/>
              </a:rPr>
              <a:t>Đứng </a:t>
            </a:r>
            <a:r>
              <a:rPr lang="vi-VN" sz="2400" b="1" dirty="0">
                <a:latin typeface="Times New Roman" panose="02020603050405020304" pitchFamily="18" charset="0"/>
                <a:cs typeface="Times New Roman" panose="02020603050405020304" pitchFamily="18" charset="0"/>
              </a:rPr>
              <a:t>sau động từ thường</a:t>
            </a:r>
            <a:endParaRPr lang="vi-VN"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Ex: Tom </a:t>
            </a:r>
            <a:r>
              <a:rPr lang="en-US" sz="2400" dirty="0" smtClean="0">
                <a:latin typeface="Times New Roman" panose="02020603050405020304" pitchFamily="18" charset="0"/>
                <a:cs typeface="Times New Roman" panose="02020603050405020304" pitchFamily="18" charset="0"/>
              </a:rPr>
              <a:t>did</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his</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homework</a:t>
            </a:r>
            <a:r>
              <a:rPr lang="vi-VN" sz="2400"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carelessly</a:t>
            </a:r>
            <a:r>
              <a:rPr lang="vi-VN" sz="2400" dirty="0">
                <a:latin typeface="Times New Roman" panose="02020603050405020304" pitchFamily="18" charset="0"/>
                <a:cs typeface="Times New Roman" panose="02020603050405020304" pitchFamily="18" charset="0"/>
              </a:rPr>
              <a:t>.</a:t>
            </a:r>
          </a:p>
          <a:p>
            <a:r>
              <a:rPr lang="vi-VN" sz="2400" b="1" dirty="0" smtClean="0">
                <a:latin typeface="Times New Roman" panose="02020603050405020304" pitchFamily="18" charset="0"/>
                <a:cs typeface="Times New Roman" panose="02020603050405020304" pitchFamily="18" charset="0"/>
              </a:rPr>
              <a:t>Đứng </a:t>
            </a:r>
            <a:r>
              <a:rPr lang="vi-VN" sz="2400" b="1" dirty="0">
                <a:latin typeface="Times New Roman" panose="02020603050405020304" pitchFamily="18" charset="0"/>
                <a:cs typeface="Times New Roman" panose="02020603050405020304" pitchFamily="18" charset="0"/>
              </a:rPr>
              <a:t>đầu câu, bổ nghĩa cho cả câu</a:t>
            </a:r>
            <a:endParaRPr lang="vi-VN"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Ex: </a:t>
            </a:r>
            <a:r>
              <a:rPr lang="vi-VN" sz="2400" b="1" dirty="0">
                <a:latin typeface="Times New Roman" panose="02020603050405020304" pitchFamily="18" charset="0"/>
                <a:cs typeface="Times New Roman" panose="02020603050405020304" pitchFamily="18" charset="0"/>
              </a:rPr>
              <a:t>Unfortunately</a:t>
            </a:r>
            <a:r>
              <a:rPr lang="vi-VN" sz="2400" dirty="0">
                <a:latin typeface="Times New Roman" panose="02020603050405020304" pitchFamily="18" charset="0"/>
                <a:cs typeface="Times New Roman" panose="02020603050405020304" pitchFamily="18" charset="0"/>
              </a:rPr>
              <a:t>, the bank was closed by the time I got </a:t>
            </a:r>
            <a:r>
              <a:rPr lang="vi-VN" sz="2400" dirty="0" smtClean="0">
                <a:latin typeface="Times New Roman" panose="02020603050405020304" pitchFamily="18" charset="0"/>
                <a:cs typeface="Times New Roman" panose="02020603050405020304" pitchFamily="18" charset="0"/>
              </a:rPr>
              <a:t>here</a:t>
            </a:r>
            <a:r>
              <a:rPr lang="en-US" sz="2400" dirty="0" smtClean="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077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https://img.loigiaihay.com/picture/2018/0305/hinh-7-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208" y="853857"/>
            <a:ext cx="11361567" cy="275204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823710" y="3811012"/>
            <a:ext cx="4575810" cy="3046988"/>
          </a:xfrm>
          <a:prstGeom prst="rect">
            <a:avLst/>
          </a:prstGeom>
        </p:spPr>
        <p:txBody>
          <a:bodyPr wrap="square">
            <a:spAutoFit/>
          </a:bodyPr>
          <a:lstStyle/>
          <a:p>
            <a:pPr lvl="0" algn="just" eaLnBrk="0" fontAlgn="base" hangingPunct="0">
              <a:spcBef>
                <a:spcPct val="0"/>
              </a:spcBef>
              <a:spcAft>
                <a:spcPct val="0"/>
              </a:spcAft>
            </a:pPr>
            <a:r>
              <a:rPr lang="en-US" altLang="en-US" sz="3200" dirty="0" smtClean="0">
                <a:solidFill>
                  <a:srgbClr val="002060"/>
                </a:solidFill>
                <a:latin typeface="Times New Roman" panose="02020603050405020304" pitchFamily="18" charset="0"/>
                <a:cs typeface="Times New Roman" panose="02020603050405020304" pitchFamily="18" charset="0"/>
              </a:rPr>
              <a:t>+ </a:t>
            </a:r>
            <a:r>
              <a:rPr lang="en-US" altLang="en-US" sz="3200" dirty="0">
                <a:solidFill>
                  <a:srgbClr val="002060"/>
                </a:solidFill>
                <a:latin typeface="Times New Roman" panose="02020603050405020304" pitchFamily="18" charset="0"/>
                <a:cs typeface="Times New Roman" panose="02020603050405020304" pitchFamily="18" charset="0"/>
              </a:rPr>
              <a:t>Who is playing </a:t>
            </a:r>
            <a:r>
              <a:rPr lang="en-US" altLang="en-US" sz="3200" dirty="0">
                <a:solidFill>
                  <a:srgbClr val="FF0000"/>
                </a:solidFill>
                <a:latin typeface="Times New Roman" panose="02020603050405020304" pitchFamily="18" charset="0"/>
                <a:cs typeface="Times New Roman" panose="02020603050405020304" pitchFamily="18" charset="0"/>
              </a:rPr>
              <a:t>badly</a:t>
            </a:r>
            <a:r>
              <a:rPr lang="en-US" altLang="en-US" sz="3200" dirty="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Son</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 Who is </a:t>
            </a:r>
            <a:r>
              <a:rPr lang="en-US" altLang="en-US" sz="3200" dirty="0" smtClean="0">
                <a:solidFill>
                  <a:srgbClr val="002060"/>
                </a:solidFill>
                <a:latin typeface="Times New Roman" panose="02020603050405020304" pitchFamily="18" charset="0"/>
                <a:cs typeface="Times New Roman" panose="02020603050405020304" pitchFamily="18" charset="0"/>
              </a:rPr>
              <a:t>singing </a:t>
            </a:r>
            <a:r>
              <a:rPr lang="en-US" altLang="en-US" sz="3200" dirty="0">
                <a:solidFill>
                  <a:srgbClr val="FF0000"/>
                </a:solidFill>
                <a:latin typeface="Times New Roman" panose="02020603050405020304" pitchFamily="18" charset="0"/>
                <a:cs typeface="Times New Roman" panose="02020603050405020304" pitchFamily="18" charset="0"/>
              </a:rPr>
              <a:t>loudly</a:t>
            </a:r>
            <a:r>
              <a:rPr lang="en-US" altLang="en-US" sz="3200" dirty="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a:t>
            </a:r>
            <a:r>
              <a:rPr lang="en-US" altLang="en-US" sz="3200" dirty="0" err="1">
                <a:solidFill>
                  <a:srgbClr val="002060"/>
                </a:solidFill>
                <a:latin typeface="Times New Roman" panose="02020603050405020304" pitchFamily="18" charset="0"/>
                <a:cs typeface="Times New Roman" panose="02020603050405020304" pitchFamily="18" charset="0"/>
              </a:rPr>
              <a:t>Oanh</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 Who is </a:t>
            </a:r>
            <a:r>
              <a:rPr lang="en-US" altLang="en-US" sz="3200" dirty="0" smtClean="0">
                <a:solidFill>
                  <a:srgbClr val="002060"/>
                </a:solidFill>
                <a:latin typeface="Times New Roman" panose="02020603050405020304" pitchFamily="18" charset="0"/>
                <a:cs typeface="Times New Roman" panose="02020603050405020304" pitchFamily="18" charset="0"/>
              </a:rPr>
              <a:t>singing </a:t>
            </a:r>
            <a:r>
              <a:rPr lang="en-US" altLang="en-US" sz="3200" dirty="0">
                <a:solidFill>
                  <a:srgbClr val="FF0000"/>
                </a:solidFill>
                <a:latin typeface="Times New Roman" panose="02020603050405020304" pitchFamily="18" charset="0"/>
                <a:cs typeface="Times New Roman" panose="02020603050405020304" pitchFamily="18" charset="0"/>
              </a:rPr>
              <a:t>quietly</a:t>
            </a:r>
            <a:r>
              <a:rPr lang="en-US" altLang="en-US" sz="3200" dirty="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Thu</a:t>
            </a:r>
            <a:endParaRPr lang="en-US" altLang="en-US" sz="2800"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604836" y="3826640"/>
            <a:ext cx="5460683" cy="3046988"/>
          </a:xfrm>
          <a:prstGeom prst="rect">
            <a:avLst/>
          </a:prstGeom>
        </p:spPr>
        <p:txBody>
          <a:bodyPr wrap="square">
            <a:spAutoFit/>
          </a:bodyPr>
          <a:lstStyle/>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 Who is running </a:t>
            </a:r>
            <a:r>
              <a:rPr lang="en-US" altLang="en-US" sz="3200" dirty="0" smtClean="0">
                <a:solidFill>
                  <a:srgbClr val="FF0000"/>
                </a:solidFill>
                <a:latin typeface="Times New Roman" panose="02020603050405020304" pitchFamily="18" charset="0"/>
                <a:cs typeface="Times New Roman" panose="02020603050405020304" pitchFamily="18" charset="0"/>
              </a:rPr>
              <a:t>slowly</a:t>
            </a:r>
            <a:r>
              <a:rPr lang="en-US" altLang="en-US" sz="3200" dirty="0" smtClean="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a:t>
            </a:r>
            <a:r>
              <a:rPr lang="en-US" altLang="en-US" sz="3200" dirty="0" err="1" smtClean="0">
                <a:solidFill>
                  <a:srgbClr val="002060"/>
                </a:solidFill>
                <a:latin typeface="Times New Roman" panose="02020603050405020304" pitchFamily="18" charset="0"/>
                <a:cs typeface="Times New Roman" panose="02020603050405020304" pitchFamily="18" charset="0"/>
              </a:rPr>
              <a:t>Huy</a:t>
            </a:r>
            <a:endParaRPr lang="en-US" altLang="en-US" sz="3200" dirty="0" smtClean="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smtClean="0">
                <a:solidFill>
                  <a:srgbClr val="002060"/>
                </a:solidFill>
                <a:latin typeface="Times New Roman" panose="02020603050405020304" pitchFamily="18" charset="0"/>
                <a:cs typeface="Times New Roman" panose="02020603050405020304" pitchFamily="18" charset="0"/>
              </a:rPr>
              <a:t>+ </a:t>
            </a:r>
            <a:r>
              <a:rPr lang="en-US" altLang="en-US" sz="3200" dirty="0">
                <a:solidFill>
                  <a:srgbClr val="002060"/>
                </a:solidFill>
                <a:latin typeface="Times New Roman" panose="02020603050405020304" pitchFamily="18" charset="0"/>
                <a:cs typeface="Times New Roman" panose="02020603050405020304" pitchFamily="18" charset="0"/>
              </a:rPr>
              <a:t>Who is running </a:t>
            </a:r>
            <a:r>
              <a:rPr lang="en-US" altLang="en-US" sz="3200" dirty="0">
                <a:solidFill>
                  <a:srgbClr val="FF0000"/>
                </a:solidFill>
                <a:latin typeface="Times New Roman" panose="02020603050405020304" pitchFamily="18" charset="0"/>
                <a:cs typeface="Times New Roman" panose="02020603050405020304" pitchFamily="18" charset="0"/>
              </a:rPr>
              <a:t>fast</a:t>
            </a:r>
            <a:r>
              <a:rPr lang="en-US" altLang="en-US" sz="3200" dirty="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a:t>
            </a:r>
            <a:r>
              <a:rPr lang="en-US" altLang="en-US" sz="3200" dirty="0" err="1">
                <a:solidFill>
                  <a:srgbClr val="002060"/>
                </a:solidFill>
                <a:latin typeface="Times New Roman" panose="02020603050405020304" pitchFamily="18" charset="0"/>
                <a:cs typeface="Times New Roman" panose="02020603050405020304" pitchFamily="18" charset="0"/>
              </a:rPr>
              <a:t>Khoa</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 Who is playing </a:t>
            </a:r>
            <a:r>
              <a:rPr lang="en-US" altLang="en-US" sz="3200" dirty="0">
                <a:solidFill>
                  <a:srgbClr val="FF0000"/>
                </a:solidFill>
                <a:latin typeface="Times New Roman" panose="02020603050405020304" pitchFamily="18" charset="0"/>
                <a:cs typeface="Times New Roman" panose="02020603050405020304" pitchFamily="18" charset="0"/>
              </a:rPr>
              <a:t>well</a:t>
            </a:r>
            <a:r>
              <a:rPr lang="en-US" altLang="en-US" sz="3200" dirty="0">
                <a:solidFill>
                  <a:srgbClr val="002060"/>
                </a:solidFill>
                <a:latin typeface="Times New Roman" panose="02020603050405020304" pitchFamily="18" charset="0"/>
                <a:cs typeface="Times New Roman" panose="02020603050405020304" pitchFamily="18" charset="0"/>
              </a:rPr>
              <a:t>?</a:t>
            </a:r>
            <a:endParaRPr lang="en-US" altLang="en-US" sz="2800" dirty="0">
              <a:solidFill>
                <a:srgbClr val="00206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sz="3200" dirty="0">
                <a:solidFill>
                  <a:srgbClr val="002060"/>
                </a:solidFill>
                <a:latin typeface="Times New Roman" panose="02020603050405020304" pitchFamily="18" charset="0"/>
                <a:cs typeface="Times New Roman" panose="02020603050405020304" pitchFamily="18" charset="0"/>
              </a:rPr>
              <a:t>=&gt; Lam</a:t>
            </a:r>
            <a:endParaRPr lang="en-US" altLang="en-US" sz="28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66712" y="233005"/>
            <a:ext cx="9334501" cy="800219"/>
          </a:xfrm>
          <a:prstGeom prst="rect">
            <a:avLst/>
          </a:prstGeom>
        </p:spPr>
        <p:txBody>
          <a:bodyPr wrap="square">
            <a:spAutoFit/>
          </a:bodyPr>
          <a:lstStyle/>
          <a:p>
            <a:pPr lvl="0" algn="just" eaLnBrk="0" fontAlgn="base" hangingPunct="0">
              <a:spcBef>
                <a:spcPct val="0"/>
              </a:spcBef>
              <a:spcAft>
                <a:spcPct val="0"/>
              </a:spcAft>
            </a:pPr>
            <a:r>
              <a:rPr lang="en-US" altLang="en-US" sz="2800" b="1" dirty="0">
                <a:solidFill>
                  <a:srgbClr val="FF0000"/>
                </a:solidFill>
                <a:latin typeface="Times New Roman" panose="02020603050405020304" pitchFamily="18" charset="0"/>
                <a:cs typeface="Times New Roman" panose="02020603050405020304" pitchFamily="18" charset="0"/>
              </a:rPr>
              <a:t>2. Ask and answer. </a:t>
            </a:r>
            <a:r>
              <a:rPr lang="en-US" altLang="en-US" sz="2800" dirty="0">
                <a:solidFill>
                  <a:srgbClr val="FF0000"/>
                </a:solidFill>
                <a:latin typeface="Times New Roman" panose="02020603050405020304" pitchFamily="18" charset="0"/>
                <a:cs typeface="Times New Roman" panose="02020603050405020304" pitchFamily="18" charset="0"/>
              </a:rPr>
              <a:t>slowly   fast   well   badly   quietly   loudly</a:t>
            </a:r>
            <a:endParaRPr lang="en-US" altLang="en-US" sz="2400" dirty="0">
              <a:solidFill>
                <a:srgbClr val="FF0000"/>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altLang="en-US" dirty="0">
                <a:solidFill>
                  <a:srgbClr val="363636"/>
                </a:solidFill>
                <a:latin typeface="BlinkMacSystemFont"/>
              </a:rPr>
              <a:t>   </a:t>
            </a:r>
            <a:endParaRPr lang="en-US" altLang="en-US" sz="1600" dirty="0"/>
          </a:p>
        </p:txBody>
      </p:sp>
    </p:spTree>
    <p:extLst>
      <p:ext uri="{BB962C8B-B14F-4D97-AF65-F5344CB8AC3E}">
        <p14:creationId xmlns:p14="http://schemas.microsoft.com/office/powerpoint/2010/main" val="1510986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838201"/>
            <a:ext cx="4419600" cy="1015663"/>
          </a:xfrm>
          <a:prstGeom prst="rect">
            <a:avLst/>
          </a:prstGeom>
        </p:spPr>
        <p:txBody>
          <a:bodyPr wrap="square">
            <a:spAutoFit/>
          </a:bodyPr>
          <a:lstStyle/>
          <a:p>
            <a:pPr>
              <a:defRPr/>
            </a:pPr>
            <a:r>
              <a:rPr lang="en-US" sz="6000" b="1" dirty="0">
                <a:solidFill>
                  <a:srgbClr val="1F497D"/>
                </a:solidFill>
                <a:latin typeface="Calibri"/>
              </a:rPr>
              <a:t>Homework</a:t>
            </a:r>
            <a:endParaRPr lang="en-US" sz="6000" dirty="0">
              <a:solidFill>
                <a:srgbClr val="1F497D"/>
              </a:solidFill>
              <a:latin typeface="Calibri"/>
            </a:endParaRPr>
          </a:p>
        </p:txBody>
      </p:sp>
      <p:sp>
        <p:nvSpPr>
          <p:cNvPr id="5" name="Rectangle 4"/>
          <p:cNvSpPr/>
          <p:nvPr/>
        </p:nvSpPr>
        <p:spPr>
          <a:xfrm>
            <a:off x="2713220" y="2233534"/>
            <a:ext cx="5000468" cy="1569660"/>
          </a:xfrm>
          <a:prstGeom prst="rect">
            <a:avLst/>
          </a:prstGeom>
        </p:spPr>
        <p:txBody>
          <a:bodyPr wrap="square">
            <a:spAutoFit/>
          </a:bodyPr>
          <a:lstStyle/>
          <a:p>
            <a:pPr>
              <a:defRPr/>
            </a:pPr>
            <a:r>
              <a:rPr lang="en-US" sz="3200" b="1" dirty="0">
                <a:solidFill>
                  <a:srgbClr val="1F497D"/>
                </a:solidFill>
                <a:latin typeface="Calibri"/>
              </a:rPr>
              <a:t>Learn by heart new words </a:t>
            </a:r>
          </a:p>
          <a:p>
            <a:pPr>
              <a:defRPr/>
            </a:pPr>
            <a:r>
              <a:rPr lang="en-US" sz="3200" b="1" dirty="0">
                <a:solidFill>
                  <a:srgbClr val="1F497D"/>
                </a:solidFill>
                <a:latin typeface="Calibri"/>
              </a:rPr>
              <a:t>and do exercises </a:t>
            </a:r>
            <a:r>
              <a:rPr lang="en-US" sz="3200" b="1" dirty="0" smtClean="0">
                <a:solidFill>
                  <a:srgbClr val="1F497D"/>
                </a:solidFill>
                <a:latin typeface="Calibri"/>
              </a:rPr>
              <a:t>in your </a:t>
            </a:r>
            <a:r>
              <a:rPr lang="en-US" sz="3200" b="1" dirty="0">
                <a:solidFill>
                  <a:srgbClr val="1F497D"/>
                </a:solidFill>
              </a:rPr>
              <a:t>workbook (unit 6</a:t>
            </a:r>
            <a:r>
              <a:rPr lang="en-US" sz="3200" b="1" dirty="0" smtClean="0">
                <a:solidFill>
                  <a:srgbClr val="1F497D"/>
                </a:solidFill>
              </a:rPr>
              <a:t>) </a:t>
            </a:r>
            <a:r>
              <a:rPr lang="en-US" sz="3200" b="1" dirty="0">
                <a:solidFill>
                  <a:srgbClr val="1F497D"/>
                </a:solidFill>
              </a:rPr>
              <a:t>.</a:t>
            </a:r>
            <a:endParaRPr lang="en-US" sz="3200" dirty="0">
              <a:solidFill>
                <a:srgbClr val="1F497D"/>
              </a:solidFill>
              <a:latin typeface="Calibri"/>
            </a:endParaRPr>
          </a:p>
        </p:txBody>
      </p:sp>
    </p:spTree>
    <p:extLst>
      <p:ext uri="{BB962C8B-B14F-4D97-AF65-F5344CB8AC3E}">
        <p14:creationId xmlns:p14="http://schemas.microsoft.com/office/powerpoint/2010/main" val="1996189636"/>
      </p:ext>
    </p:extLst>
  </p:cSld>
  <p:clrMapOvr>
    <a:masterClrMapping/>
  </p:clrMapOvr>
  <mc:AlternateContent xmlns:mc="http://schemas.openxmlformats.org/markup-compatibility/2006" xmlns:p14="http://schemas.microsoft.com/office/powerpoint/2010/main">
    <mc:Choice Requires="p14">
      <p:transition spd="slow" p14:dur="2000" advTm="13318"/>
    </mc:Choice>
    <mc:Fallback xmlns="">
      <p:transition spd="slow" advTm="1331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mg.loigiaihay.com/picture/2018/0305/hinh-4-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57188"/>
            <a:ext cx="11115675" cy="6215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557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090" y="2500722"/>
            <a:ext cx="8763000" cy="675399"/>
          </a:xfrm>
        </p:spPr>
        <p:txBody>
          <a:bodyPr>
            <a:noAutofit/>
          </a:bodyPr>
          <a:lstStyle/>
          <a:p>
            <a:r>
              <a:rPr lang="vi-VN" sz="2800" dirty="0">
                <a:solidFill>
                  <a:srgbClr val="FF0000"/>
                </a:solidFill>
              </a:rPr>
              <a:t>Bảng tóm tắt sự biến đổi của đại từ trong tiếng </a:t>
            </a:r>
            <a:r>
              <a:rPr lang="vi-VN" sz="2800" dirty="0" smtClean="0">
                <a:solidFill>
                  <a:srgbClr val="FF0000"/>
                </a:solidFill>
              </a:rPr>
              <a:t>Anh</a:t>
            </a:r>
            <a:endParaRPr lang="en-US" sz="2800" dirty="0">
              <a:solidFill>
                <a:srgbClr val="FF0000"/>
              </a:solidFill>
            </a:endParaRPr>
          </a:p>
        </p:txBody>
      </p:sp>
      <p:sp>
        <p:nvSpPr>
          <p:cNvPr id="6" name="Rectangle 5"/>
          <p:cNvSpPr/>
          <p:nvPr/>
        </p:nvSpPr>
        <p:spPr>
          <a:xfrm>
            <a:off x="540446" y="3114323"/>
            <a:ext cx="2694969" cy="523220"/>
          </a:xfrm>
          <a:prstGeom prst="rect">
            <a:avLst/>
          </a:prstGeom>
        </p:spPr>
        <p:txBody>
          <a:bodyPr wrap="none">
            <a:spAutoFit/>
          </a:bodyPr>
          <a:lstStyle/>
          <a:p>
            <a:r>
              <a:rPr lang="vi-VN" sz="2800" dirty="0">
                <a:solidFill>
                  <a:srgbClr val="FF0000"/>
                </a:solidFill>
                <a:latin typeface="Times New Roman" panose="02020603050405020304" pitchFamily="18" charset="0"/>
                <a:cs typeface="Times New Roman" panose="02020603050405020304" pitchFamily="18" charset="0"/>
              </a:rPr>
              <a:t>Đại từ nhân xưng</a:t>
            </a:r>
          </a:p>
        </p:txBody>
      </p:sp>
      <p:sp>
        <p:nvSpPr>
          <p:cNvPr id="7" name="Rectangle 6"/>
          <p:cNvSpPr/>
          <p:nvPr/>
        </p:nvSpPr>
        <p:spPr>
          <a:xfrm>
            <a:off x="963538" y="3539417"/>
            <a:ext cx="924393" cy="3108543"/>
          </a:xfrm>
          <a:prstGeom prst="rect">
            <a:avLst/>
          </a:prstGeom>
        </p:spPr>
        <p:txBody>
          <a:bodyPr wrap="square">
            <a:spAutoFit/>
          </a:bodyPr>
          <a:lstStyle/>
          <a:p>
            <a:r>
              <a:rPr lang="vi-VN" sz="2800" dirty="0">
                <a:solidFill>
                  <a:srgbClr val="002060"/>
                </a:solidFill>
                <a:latin typeface="Times New Roman" panose="02020603050405020304" pitchFamily="18" charset="0"/>
                <a:cs typeface="Times New Roman" panose="02020603050405020304" pitchFamily="18" charset="0"/>
              </a:rPr>
              <a:t>I</a:t>
            </a:r>
          </a:p>
          <a:p>
            <a:r>
              <a:rPr lang="vi-VN" sz="2800" dirty="0">
                <a:solidFill>
                  <a:srgbClr val="002060"/>
                </a:solidFill>
                <a:latin typeface="Times New Roman" panose="02020603050405020304" pitchFamily="18" charset="0"/>
                <a:cs typeface="Times New Roman" panose="02020603050405020304" pitchFamily="18" charset="0"/>
              </a:rPr>
              <a:t>You</a:t>
            </a:r>
          </a:p>
          <a:p>
            <a:r>
              <a:rPr lang="vi-VN" sz="2800" dirty="0">
                <a:solidFill>
                  <a:srgbClr val="002060"/>
                </a:solidFill>
                <a:latin typeface="Times New Roman" panose="02020603050405020304" pitchFamily="18" charset="0"/>
                <a:cs typeface="Times New Roman" panose="02020603050405020304" pitchFamily="18" charset="0"/>
              </a:rPr>
              <a:t>We</a:t>
            </a:r>
          </a:p>
          <a:p>
            <a:r>
              <a:rPr lang="vi-VN" sz="2800" dirty="0">
                <a:solidFill>
                  <a:srgbClr val="002060"/>
                </a:solidFill>
                <a:latin typeface="Times New Roman" panose="02020603050405020304" pitchFamily="18" charset="0"/>
                <a:cs typeface="Times New Roman" panose="02020603050405020304" pitchFamily="18" charset="0"/>
              </a:rPr>
              <a:t>They</a:t>
            </a:r>
          </a:p>
          <a:p>
            <a:r>
              <a:rPr lang="vi-VN" sz="2800" dirty="0">
                <a:solidFill>
                  <a:srgbClr val="002060"/>
                </a:solidFill>
                <a:latin typeface="Times New Roman" panose="02020603050405020304" pitchFamily="18" charset="0"/>
                <a:cs typeface="Times New Roman" panose="02020603050405020304" pitchFamily="18" charset="0"/>
              </a:rPr>
              <a:t>He</a:t>
            </a:r>
          </a:p>
          <a:p>
            <a:r>
              <a:rPr lang="vi-VN" sz="2800" dirty="0">
                <a:solidFill>
                  <a:srgbClr val="002060"/>
                </a:solidFill>
                <a:latin typeface="Times New Roman" panose="02020603050405020304" pitchFamily="18" charset="0"/>
                <a:cs typeface="Times New Roman" panose="02020603050405020304" pitchFamily="18" charset="0"/>
              </a:rPr>
              <a:t>She</a:t>
            </a:r>
          </a:p>
          <a:p>
            <a:r>
              <a:rPr lang="vi-VN" sz="2800" dirty="0">
                <a:solidFill>
                  <a:srgbClr val="002060"/>
                </a:solidFill>
                <a:latin typeface="Times New Roman" panose="02020603050405020304" pitchFamily="18" charset="0"/>
                <a:cs typeface="Times New Roman" panose="02020603050405020304" pitchFamily="18" charset="0"/>
              </a:rPr>
              <a:t>It</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3894292" y="3158694"/>
            <a:ext cx="2307042" cy="523220"/>
          </a:xfrm>
          <a:prstGeom prst="rect">
            <a:avLst/>
          </a:prstGeom>
        </p:spPr>
        <p:txBody>
          <a:bodyPr wrap="none">
            <a:spAutoFit/>
          </a:bodyPr>
          <a:lstStyle/>
          <a:p>
            <a:r>
              <a:rPr lang="vi-VN" sz="2800" dirty="0">
                <a:solidFill>
                  <a:srgbClr val="FF0000"/>
                </a:solidFill>
                <a:latin typeface="Times New Roman" panose="02020603050405020304" pitchFamily="18" charset="0"/>
                <a:cs typeface="Times New Roman" panose="02020603050405020304" pitchFamily="18" charset="0"/>
              </a:rPr>
              <a:t>Tính từ sở hữu</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7818037" y="3172684"/>
            <a:ext cx="2146742" cy="523220"/>
          </a:xfrm>
          <a:prstGeom prst="rect">
            <a:avLst/>
          </a:prstGeom>
        </p:spPr>
        <p:txBody>
          <a:bodyPr wrap="none">
            <a:spAutoFit/>
          </a:bodyPr>
          <a:lstStyle/>
          <a:p>
            <a:r>
              <a:rPr lang="vi-VN" sz="2800" dirty="0">
                <a:solidFill>
                  <a:srgbClr val="FF0000"/>
                </a:solidFill>
                <a:latin typeface="+mj-lt"/>
              </a:rPr>
              <a:t>Đại từ sở hữu</a:t>
            </a:r>
            <a:endParaRPr lang="en-US" sz="2800" dirty="0">
              <a:solidFill>
                <a:srgbClr val="FF0000"/>
              </a:solidFill>
              <a:latin typeface="+mj-lt"/>
            </a:endParaRPr>
          </a:p>
        </p:txBody>
      </p:sp>
      <p:sp>
        <p:nvSpPr>
          <p:cNvPr id="10" name="Rectangle 9"/>
          <p:cNvSpPr/>
          <p:nvPr/>
        </p:nvSpPr>
        <p:spPr>
          <a:xfrm>
            <a:off x="4376307" y="3539418"/>
            <a:ext cx="1583961" cy="3108543"/>
          </a:xfrm>
          <a:prstGeom prst="rect">
            <a:avLst/>
          </a:prstGeom>
        </p:spPr>
        <p:txBody>
          <a:bodyPr wrap="square">
            <a:spAutoFit/>
          </a:bodyPr>
          <a:lstStyle/>
          <a:p>
            <a:r>
              <a:rPr lang="vi-VN" sz="2800" dirty="0">
                <a:solidFill>
                  <a:srgbClr val="002060"/>
                </a:solidFill>
                <a:latin typeface="Times New Roman" panose="02020603050405020304" pitchFamily="18" charset="0"/>
                <a:cs typeface="Times New Roman" panose="02020603050405020304" pitchFamily="18" charset="0"/>
              </a:rPr>
              <a:t>My</a:t>
            </a:r>
          </a:p>
          <a:p>
            <a:r>
              <a:rPr lang="vi-VN" sz="2800" dirty="0">
                <a:solidFill>
                  <a:srgbClr val="002060"/>
                </a:solidFill>
                <a:latin typeface="Times New Roman" panose="02020603050405020304" pitchFamily="18" charset="0"/>
                <a:cs typeface="Times New Roman" panose="02020603050405020304" pitchFamily="18" charset="0"/>
              </a:rPr>
              <a:t>Your</a:t>
            </a:r>
          </a:p>
          <a:p>
            <a:r>
              <a:rPr lang="vi-VN" sz="2800" dirty="0">
                <a:solidFill>
                  <a:srgbClr val="002060"/>
                </a:solidFill>
                <a:latin typeface="Times New Roman" panose="02020603050405020304" pitchFamily="18" charset="0"/>
                <a:cs typeface="Times New Roman" panose="02020603050405020304" pitchFamily="18" charset="0"/>
              </a:rPr>
              <a:t>Our</a:t>
            </a:r>
          </a:p>
          <a:p>
            <a:r>
              <a:rPr lang="vi-VN" sz="2800" dirty="0">
                <a:solidFill>
                  <a:srgbClr val="002060"/>
                </a:solidFill>
                <a:latin typeface="Times New Roman" panose="02020603050405020304" pitchFamily="18" charset="0"/>
                <a:cs typeface="Times New Roman" panose="02020603050405020304" pitchFamily="18" charset="0"/>
              </a:rPr>
              <a:t>Their</a:t>
            </a:r>
          </a:p>
          <a:p>
            <a:r>
              <a:rPr lang="vi-VN" sz="2800" dirty="0">
                <a:solidFill>
                  <a:srgbClr val="002060"/>
                </a:solidFill>
                <a:latin typeface="Times New Roman" panose="02020603050405020304" pitchFamily="18" charset="0"/>
                <a:cs typeface="Times New Roman" panose="02020603050405020304" pitchFamily="18" charset="0"/>
              </a:rPr>
              <a:t>His</a:t>
            </a:r>
          </a:p>
          <a:p>
            <a:r>
              <a:rPr lang="vi-VN" sz="2800" dirty="0">
                <a:solidFill>
                  <a:srgbClr val="002060"/>
                </a:solidFill>
                <a:latin typeface="Times New Roman" panose="02020603050405020304" pitchFamily="18" charset="0"/>
                <a:cs typeface="Times New Roman" panose="02020603050405020304" pitchFamily="18" charset="0"/>
              </a:rPr>
              <a:t>Her</a:t>
            </a:r>
          </a:p>
          <a:p>
            <a:r>
              <a:rPr lang="vi-VN" sz="2800" dirty="0">
                <a:solidFill>
                  <a:srgbClr val="002060"/>
                </a:solidFill>
                <a:latin typeface="Times New Roman" panose="02020603050405020304" pitchFamily="18" charset="0"/>
                <a:cs typeface="Times New Roman" panose="02020603050405020304" pitchFamily="18" charset="0"/>
              </a:rPr>
              <a:t>Its</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8207695" y="3539418"/>
            <a:ext cx="1933903" cy="3108543"/>
          </a:xfrm>
          <a:prstGeom prst="rect">
            <a:avLst/>
          </a:prstGeom>
        </p:spPr>
        <p:txBody>
          <a:bodyPr wrap="square">
            <a:spAutoFit/>
          </a:bodyPr>
          <a:lstStyle/>
          <a:p>
            <a:r>
              <a:rPr lang="vi-VN" sz="2800" dirty="0">
                <a:solidFill>
                  <a:srgbClr val="002060"/>
                </a:solidFill>
                <a:latin typeface="Times New Roman" panose="02020603050405020304" pitchFamily="18" charset="0"/>
                <a:cs typeface="Times New Roman" panose="02020603050405020304" pitchFamily="18" charset="0"/>
              </a:rPr>
              <a:t>Mine</a:t>
            </a:r>
          </a:p>
          <a:p>
            <a:r>
              <a:rPr lang="vi-VN" sz="2800" dirty="0">
                <a:solidFill>
                  <a:srgbClr val="002060"/>
                </a:solidFill>
                <a:latin typeface="Times New Roman" panose="02020603050405020304" pitchFamily="18" charset="0"/>
                <a:cs typeface="Times New Roman" panose="02020603050405020304" pitchFamily="18" charset="0"/>
              </a:rPr>
              <a:t>Yours</a:t>
            </a:r>
          </a:p>
          <a:p>
            <a:r>
              <a:rPr lang="vi-VN" sz="2800" dirty="0">
                <a:solidFill>
                  <a:srgbClr val="002060"/>
                </a:solidFill>
                <a:latin typeface="Times New Roman" panose="02020603050405020304" pitchFamily="18" charset="0"/>
                <a:cs typeface="Times New Roman" panose="02020603050405020304" pitchFamily="18" charset="0"/>
              </a:rPr>
              <a:t>Ours</a:t>
            </a:r>
          </a:p>
          <a:p>
            <a:r>
              <a:rPr lang="vi-VN" sz="2800" dirty="0">
                <a:solidFill>
                  <a:srgbClr val="002060"/>
                </a:solidFill>
                <a:latin typeface="Times New Roman" panose="02020603050405020304" pitchFamily="18" charset="0"/>
                <a:cs typeface="Times New Roman" panose="02020603050405020304" pitchFamily="18" charset="0"/>
              </a:rPr>
              <a:t>Theirs</a:t>
            </a:r>
          </a:p>
          <a:p>
            <a:r>
              <a:rPr lang="vi-VN" sz="2800" dirty="0">
                <a:solidFill>
                  <a:srgbClr val="002060"/>
                </a:solidFill>
                <a:latin typeface="Times New Roman" panose="02020603050405020304" pitchFamily="18" charset="0"/>
                <a:cs typeface="Times New Roman" panose="02020603050405020304" pitchFamily="18" charset="0"/>
              </a:rPr>
              <a:t>His</a:t>
            </a:r>
          </a:p>
          <a:p>
            <a:r>
              <a:rPr lang="vi-VN" sz="2800" dirty="0">
                <a:solidFill>
                  <a:srgbClr val="002060"/>
                </a:solidFill>
                <a:latin typeface="Times New Roman" panose="02020603050405020304" pitchFamily="18" charset="0"/>
                <a:cs typeface="Times New Roman" panose="02020603050405020304" pitchFamily="18" charset="0"/>
              </a:rPr>
              <a:t>Hers</a:t>
            </a:r>
          </a:p>
          <a:p>
            <a:r>
              <a:rPr lang="vi-VN" sz="2800" dirty="0">
                <a:solidFill>
                  <a:srgbClr val="002060"/>
                </a:solidFill>
                <a:latin typeface="Times New Roman" panose="02020603050405020304" pitchFamily="18" charset="0"/>
                <a:cs typeface="Times New Roman" panose="02020603050405020304" pitchFamily="18" charset="0"/>
              </a:rPr>
              <a:t>Its</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12" name="Content Placeholder 2"/>
          <p:cNvSpPr>
            <a:spLocks noGrp="1"/>
          </p:cNvSpPr>
          <p:nvPr>
            <p:ph idx="1"/>
          </p:nvPr>
        </p:nvSpPr>
        <p:spPr>
          <a:xfrm>
            <a:off x="669963" y="320814"/>
            <a:ext cx="11062741" cy="2252552"/>
          </a:xfrm>
        </p:spPr>
        <p:txBody>
          <a:bodyPr>
            <a:noAutofit/>
          </a:bodyPr>
          <a:lstStyle/>
          <a:p>
            <a:pPr marL="0" indent="0">
              <a:buNone/>
            </a:pPr>
            <a:endParaRPr lang="en-US" sz="2400"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vi-VN" sz="2400" b="1" dirty="0" smtClean="0">
                <a:solidFill>
                  <a:srgbClr val="002060"/>
                </a:solidFill>
                <a:latin typeface="Times New Roman" panose="02020603050405020304" pitchFamily="18" charset="0"/>
                <a:cs typeface="Times New Roman" panose="02020603050405020304" pitchFamily="18" charset="0"/>
              </a:rPr>
              <a:t>Đại </a:t>
            </a:r>
            <a:r>
              <a:rPr lang="vi-VN" sz="2400" b="1" dirty="0">
                <a:solidFill>
                  <a:srgbClr val="002060"/>
                </a:solidFill>
                <a:latin typeface="Times New Roman" panose="02020603050405020304" pitchFamily="18" charset="0"/>
                <a:cs typeface="Times New Roman" panose="02020603050405020304" pitchFamily="18" charset="0"/>
              </a:rPr>
              <a:t>từ sở hữu (Possessive Pronouns)</a:t>
            </a:r>
            <a:r>
              <a:rPr lang="vi-VN" sz="2400" dirty="0">
                <a:solidFill>
                  <a:srgbClr val="002060"/>
                </a:solidFill>
                <a:latin typeface="Times New Roman" panose="02020603050405020304" pitchFamily="18" charset="0"/>
                <a:cs typeface="Times New Roman" panose="02020603050405020304" pitchFamily="18" charset="0"/>
              </a:rPr>
              <a:t> là những đại từ dùng để chỉ sự sở hữu.</a:t>
            </a:r>
          </a:p>
          <a:p>
            <a:pPr marL="0" indent="0">
              <a:buNone/>
            </a:pPr>
            <a:r>
              <a:rPr lang="vi-VN" sz="2400" dirty="0">
                <a:solidFill>
                  <a:srgbClr val="002060"/>
                </a:solidFill>
                <a:latin typeface="Times New Roman" panose="02020603050405020304" pitchFamily="18" charset="0"/>
                <a:cs typeface="Times New Roman" panose="02020603050405020304" pitchFamily="18" charset="0"/>
              </a:rPr>
              <a:t>Ví dụ: His car is red and </a:t>
            </a:r>
            <a:r>
              <a:rPr lang="vi-VN" sz="2400" dirty="0">
                <a:solidFill>
                  <a:srgbClr val="FF0000"/>
                </a:solidFill>
                <a:latin typeface="Times New Roman" panose="02020603050405020304" pitchFamily="18" charset="0"/>
                <a:cs typeface="Times New Roman" panose="02020603050405020304" pitchFamily="18" charset="0"/>
              </a:rPr>
              <a:t>my car </a:t>
            </a:r>
            <a:r>
              <a:rPr lang="vi-VN" sz="2400" dirty="0">
                <a:solidFill>
                  <a:srgbClr val="002060"/>
                </a:solidFill>
                <a:latin typeface="Times New Roman" panose="02020603050405020304" pitchFamily="18" charset="0"/>
                <a:cs typeface="Times New Roman" panose="02020603050405020304" pitchFamily="18" charset="0"/>
              </a:rPr>
              <a:t>is blue. =&gt; His car is red and </a:t>
            </a:r>
            <a:r>
              <a:rPr lang="vi-VN" sz="2400" dirty="0">
                <a:solidFill>
                  <a:srgbClr val="FF0000"/>
                </a:solidFill>
                <a:latin typeface="Times New Roman" panose="02020603050405020304" pitchFamily="18" charset="0"/>
                <a:cs typeface="Times New Roman" panose="02020603050405020304" pitchFamily="18" charset="0"/>
              </a:rPr>
              <a:t>mine</a:t>
            </a:r>
            <a:r>
              <a:rPr lang="vi-VN" sz="2400" dirty="0">
                <a:solidFill>
                  <a:srgbClr val="002060"/>
                </a:solidFill>
                <a:latin typeface="Times New Roman" panose="02020603050405020304" pitchFamily="18" charset="0"/>
                <a:cs typeface="Times New Roman" panose="02020603050405020304" pitchFamily="18" charset="0"/>
              </a:rPr>
              <a:t> is blue. (Xe của anh ấy màu đỏ và xe của tôi màu xanh</a:t>
            </a:r>
            <a:r>
              <a:rPr lang="vi-VN" sz="2400" dirty="0" smtClean="0">
                <a:solidFill>
                  <a:srgbClr val="002060"/>
                </a:solidFill>
                <a:latin typeface="Times New Roman" panose="02020603050405020304" pitchFamily="18" charset="0"/>
                <a:cs typeface="Times New Roman" panose="02020603050405020304" pitchFamily="18" charset="0"/>
              </a:rPr>
              <a:t>.)</a:t>
            </a: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FF0000"/>
                </a:solidFill>
                <a:latin typeface="Times New Roman" panose="02020603050405020304" pitchFamily="18" charset="0"/>
                <a:cs typeface="Times New Roman" panose="02020603050405020304" pitchFamily="18" charset="0"/>
              </a:rPr>
              <a:t> </a:t>
            </a:r>
            <a:r>
              <a:rPr lang="vi-VN" sz="2400" dirty="0" smtClean="0">
                <a:solidFill>
                  <a:srgbClr val="FF0000"/>
                </a:solidFill>
                <a:latin typeface="Times New Roman" panose="02020603050405020304" pitchFamily="18" charset="0"/>
                <a:cs typeface="Times New Roman" panose="02020603050405020304" pitchFamily="18" charset="0"/>
              </a:rPr>
              <a:t>my car</a:t>
            </a:r>
            <a:r>
              <a:rPr lang="vi-VN" sz="2400" dirty="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  =   </a:t>
            </a:r>
            <a:r>
              <a:rPr lang="vi-VN" sz="2400" dirty="0" smtClean="0">
                <a:solidFill>
                  <a:srgbClr val="FF0000"/>
                </a:solidFill>
                <a:latin typeface="Times New Roman" panose="02020603050405020304" pitchFamily="18" charset="0"/>
                <a:cs typeface="Times New Roman" panose="02020603050405020304" pitchFamily="18" charset="0"/>
              </a:rPr>
              <a:t>mine</a:t>
            </a:r>
            <a:endParaRPr lang="vi-VN"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1600" dirty="0"/>
          </a:p>
        </p:txBody>
      </p:sp>
      <p:sp>
        <p:nvSpPr>
          <p:cNvPr id="13" name="Title 1"/>
          <p:cNvSpPr txBox="1">
            <a:spLocks/>
          </p:cNvSpPr>
          <p:nvPr/>
        </p:nvSpPr>
        <p:spPr>
          <a:xfrm>
            <a:off x="2652009" y="0"/>
            <a:ext cx="7312770" cy="7891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dirty="0" smtClean="0">
                <a:solidFill>
                  <a:srgbClr val="FF0000"/>
                </a:solidFill>
              </a:rPr>
              <a:t>Đại từ sở hữu (Possessive Pronouns)</a:t>
            </a:r>
            <a:r>
              <a:rPr lang="vi-VN" dirty="0" smtClean="0">
                <a:solidFill>
                  <a:srgbClr val="002060"/>
                </a:solidFill>
              </a:rPr>
              <a:t> </a:t>
            </a:r>
            <a:endParaRPr lang="en-US" dirty="0"/>
          </a:p>
        </p:txBody>
      </p:sp>
    </p:spTree>
    <p:extLst>
      <p:ext uri="{BB962C8B-B14F-4D97-AF65-F5344CB8AC3E}">
        <p14:creationId xmlns:p14="http://schemas.microsoft.com/office/powerpoint/2010/main" val="237100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773" y="131736"/>
            <a:ext cx="11062741" cy="6406224"/>
          </a:xfrm>
        </p:spPr>
        <p:txBody>
          <a:bodyPr>
            <a:normAutofit fontScale="92500" lnSpcReduction="10000"/>
          </a:bodyPr>
          <a:lstStyle/>
          <a:p>
            <a:pPr marL="0" indent="0">
              <a:buNone/>
            </a:pPr>
            <a:r>
              <a:rPr lang="vi-VN" sz="2400" b="1" dirty="0" smtClean="0">
                <a:solidFill>
                  <a:srgbClr val="FF0000"/>
                </a:solidFill>
                <a:latin typeface="Times New Roman" panose="02020603050405020304" pitchFamily="18" charset="0"/>
                <a:cs typeface="Times New Roman" panose="02020603050405020304" pitchFamily="18" charset="0"/>
              </a:rPr>
              <a:t>Phân biệt tính từ sở hữu và đại từ sở hữu</a:t>
            </a: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Cả tính từ sở hữu và đại từ sở hữu đều mang nghĩa ‘của ai đó´ nhưng có cách dùng hoàn toàn khác nhau.</a:t>
            </a: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Tính từ sở hữu </a:t>
            </a:r>
            <a:r>
              <a:rPr lang="vi-VN" sz="2400" dirty="0" smtClean="0">
                <a:solidFill>
                  <a:srgbClr val="FF0000"/>
                </a:solidFill>
                <a:latin typeface="Times New Roman" panose="02020603050405020304" pitchFamily="18" charset="0"/>
                <a:cs typeface="Times New Roman" panose="02020603050405020304" pitchFamily="18" charset="0"/>
              </a:rPr>
              <a:t>luôn luôn </a:t>
            </a:r>
            <a:r>
              <a:rPr lang="vi-VN" sz="2400" dirty="0" smtClean="0">
                <a:solidFill>
                  <a:srgbClr val="002060"/>
                </a:solidFill>
                <a:latin typeface="Times New Roman" panose="02020603050405020304" pitchFamily="18" charset="0"/>
                <a:cs typeface="Times New Roman" panose="02020603050405020304" pitchFamily="18" charset="0"/>
              </a:rPr>
              <a:t>được theo sau bởi danh từ.</a:t>
            </a: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Đại từ sở hữu </a:t>
            </a:r>
            <a:r>
              <a:rPr lang="vi-VN" sz="2400" dirty="0" smtClean="0">
                <a:solidFill>
                  <a:srgbClr val="FF0000"/>
                </a:solidFill>
                <a:latin typeface="Times New Roman" panose="02020603050405020304" pitchFamily="18" charset="0"/>
                <a:cs typeface="Times New Roman" panose="02020603050405020304" pitchFamily="18" charset="0"/>
              </a:rPr>
              <a:t>không</a:t>
            </a:r>
            <a:r>
              <a:rPr lang="vi-VN" sz="2400" dirty="0" smtClean="0">
                <a:solidFill>
                  <a:srgbClr val="002060"/>
                </a:solidFill>
                <a:latin typeface="Times New Roman" panose="02020603050405020304" pitchFamily="18" charset="0"/>
                <a:cs typeface="Times New Roman" panose="02020603050405020304" pitchFamily="18" charset="0"/>
              </a:rPr>
              <a:t> có danh từ theo sau vì bản thân đại từ sở hữu đóng vai trò là cụm danh từ. Đại từ sở hữu chỉ được sử dụng khi trước đó đã đề cập đến danh từ được nhắc tới.</a:t>
            </a:r>
          </a:p>
          <a:p>
            <a:pPr marL="0" indent="0">
              <a:buNone/>
            </a:pPr>
            <a:r>
              <a:rPr lang="vi-VN" sz="2400" b="1" dirty="0" smtClean="0">
                <a:solidFill>
                  <a:srgbClr val="FF0000"/>
                </a:solidFill>
                <a:latin typeface="Times New Roman" panose="02020603050405020304" pitchFamily="18" charset="0"/>
                <a:cs typeface="Times New Roman" panose="02020603050405020304" pitchFamily="18" charset="0"/>
              </a:rPr>
              <a:t>Cùng hiểu rõ sự khác biệt trên qua các ví dụ dưới đây.</a:t>
            </a:r>
            <a:endParaRPr lang="vi-VN"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Ví dụ:</a:t>
            </a:r>
          </a:p>
          <a:p>
            <a:pPr marL="0" indent="0">
              <a:buNone/>
            </a:pPr>
            <a:r>
              <a:rPr lang="vi-VN" sz="2400" dirty="0" smtClean="0">
                <a:solidFill>
                  <a:srgbClr val="FF0000"/>
                </a:solidFill>
                <a:latin typeface="Times New Roman" panose="02020603050405020304" pitchFamily="18" charset="0"/>
                <a:cs typeface="Times New Roman" panose="02020603050405020304" pitchFamily="18" charset="0"/>
              </a:rPr>
              <a:t>My</a:t>
            </a:r>
            <a:r>
              <a:rPr lang="vi-VN" sz="2400" dirty="0" smtClean="0">
                <a:solidFill>
                  <a:srgbClr val="002060"/>
                </a:solidFill>
                <a:latin typeface="Times New Roman" panose="02020603050405020304" pitchFamily="18" charset="0"/>
                <a:cs typeface="Times New Roman" panose="02020603050405020304" pitchFamily="18" charset="0"/>
              </a:rPr>
              <a:t> friend is a girl. </a:t>
            </a:r>
            <a:r>
              <a:rPr lang="vi-VN" sz="2400" dirty="0" smtClean="0">
                <a:solidFill>
                  <a:srgbClr val="FF0000"/>
                </a:solidFill>
                <a:latin typeface="Times New Roman" panose="02020603050405020304" pitchFamily="18" charset="0"/>
                <a:cs typeface="Times New Roman" panose="02020603050405020304" pitchFamily="18" charset="0"/>
              </a:rPr>
              <a:t>His</a:t>
            </a:r>
            <a:r>
              <a:rPr lang="vi-VN" sz="2400" dirty="0" smtClean="0">
                <a:solidFill>
                  <a:srgbClr val="002060"/>
                </a:solidFill>
                <a:latin typeface="Times New Roman" panose="02020603050405020304" pitchFamily="18" charset="0"/>
                <a:cs typeface="Times New Roman" panose="02020603050405020304" pitchFamily="18" charset="0"/>
              </a:rPr>
              <a:t> friend is a boy. (Bạn của tôi là một bạn nữ. Bạn của anh ấy là một bạn nam.)</a:t>
            </a: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 </a:t>
            </a:r>
            <a:r>
              <a:rPr lang="vi-VN" sz="2400" dirty="0" smtClean="0">
                <a:solidFill>
                  <a:srgbClr val="FF0000"/>
                </a:solidFill>
                <a:latin typeface="Times New Roman" panose="02020603050405020304" pitchFamily="18" charset="0"/>
                <a:cs typeface="Times New Roman" panose="02020603050405020304" pitchFamily="18" charset="0"/>
              </a:rPr>
              <a:t>My</a:t>
            </a:r>
            <a:r>
              <a:rPr lang="vi-VN" sz="2400" dirty="0" smtClean="0">
                <a:solidFill>
                  <a:srgbClr val="002060"/>
                </a:solidFill>
                <a:latin typeface="Times New Roman" panose="02020603050405020304" pitchFamily="18" charset="0"/>
                <a:cs typeface="Times New Roman" panose="02020603050405020304" pitchFamily="18" charset="0"/>
              </a:rPr>
              <a:t> và</a:t>
            </a:r>
            <a:r>
              <a:rPr lang="vi-VN" sz="2400" dirty="0" smtClean="0">
                <a:solidFill>
                  <a:srgbClr val="FF0000"/>
                </a:solidFill>
                <a:latin typeface="Times New Roman" panose="02020603050405020304" pitchFamily="18" charset="0"/>
                <a:cs typeface="Times New Roman" panose="02020603050405020304" pitchFamily="18" charset="0"/>
              </a:rPr>
              <a:t> His </a:t>
            </a:r>
            <a:r>
              <a:rPr lang="vi-VN" sz="2400" dirty="0" smtClean="0">
                <a:solidFill>
                  <a:srgbClr val="002060"/>
                </a:solidFill>
                <a:latin typeface="Times New Roman" panose="02020603050405020304" pitchFamily="18" charset="0"/>
                <a:cs typeface="Times New Roman" panose="02020603050405020304" pitchFamily="18" charset="0"/>
              </a:rPr>
              <a:t>là </a:t>
            </a:r>
            <a:r>
              <a:rPr lang="vi-VN" sz="2400" b="1" dirty="0" smtClean="0">
                <a:solidFill>
                  <a:srgbClr val="FF0000"/>
                </a:solidFill>
                <a:latin typeface="Times New Roman" panose="02020603050405020304" pitchFamily="18" charset="0"/>
                <a:cs typeface="Times New Roman" panose="02020603050405020304" pitchFamily="18" charset="0"/>
              </a:rPr>
              <a:t>tính từ sở hữu </a:t>
            </a:r>
            <a:r>
              <a:rPr lang="vi-VN" sz="2400" dirty="0" smtClean="0">
                <a:solidFill>
                  <a:srgbClr val="002060"/>
                </a:solidFill>
                <a:latin typeface="Times New Roman" panose="02020603050405020304" pitchFamily="18" charset="0"/>
                <a:cs typeface="Times New Roman" panose="02020603050405020304" pitchFamily="18" charset="0"/>
              </a:rPr>
              <a:t>và dùng để bổ nghĩa cho từ friend.</a:t>
            </a: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FF0000"/>
                </a:solidFill>
                <a:latin typeface="Times New Roman" panose="02020603050405020304" pitchFamily="18" charset="0"/>
                <a:cs typeface="Times New Roman" panose="02020603050405020304" pitchFamily="18" charset="0"/>
              </a:rPr>
              <a:t>My</a:t>
            </a:r>
            <a:r>
              <a:rPr lang="en-US" sz="2400" dirty="0" smtClean="0">
                <a:solidFill>
                  <a:srgbClr val="002060"/>
                </a:solidFill>
                <a:latin typeface="Times New Roman" panose="02020603050405020304" pitchFamily="18" charset="0"/>
                <a:cs typeface="Times New Roman" panose="02020603050405020304" pitchFamily="18" charset="0"/>
              </a:rPr>
              <a:t> car is blue . </a:t>
            </a:r>
            <a:r>
              <a:rPr lang="en-US" sz="2400" dirty="0" smtClean="0">
                <a:solidFill>
                  <a:srgbClr val="FF0000"/>
                </a:solidFill>
                <a:latin typeface="Times New Roman" panose="02020603050405020304" pitchFamily="18" charset="0"/>
                <a:cs typeface="Times New Roman" panose="02020603050405020304" pitchFamily="18" charset="0"/>
              </a:rPr>
              <a:t>Her </a:t>
            </a:r>
            <a:r>
              <a:rPr lang="en-US" sz="2400" dirty="0" smtClean="0">
                <a:solidFill>
                  <a:schemeClr val="accent1">
                    <a:lumMod val="50000"/>
                  </a:schemeClr>
                </a:solidFill>
                <a:latin typeface="Times New Roman" panose="02020603050405020304" pitchFamily="18" charset="0"/>
                <a:cs typeface="Times New Roman" panose="02020603050405020304" pitchFamily="18" charset="0"/>
              </a:rPr>
              <a:t>car is red.</a:t>
            </a:r>
          </a:p>
          <a:p>
            <a:pPr marL="0" indent="0">
              <a:buNone/>
            </a:pPr>
            <a:r>
              <a:rPr lang="vi-VN" sz="2400" dirty="0">
                <a:solidFill>
                  <a:srgbClr val="002060"/>
                </a:solidFill>
                <a:latin typeface="Times New Roman" panose="02020603050405020304" pitchFamily="18" charset="0"/>
                <a:cs typeface="Times New Roman" panose="02020603050405020304" pitchFamily="18" charset="0"/>
              </a:rPr>
              <a:t>→</a:t>
            </a:r>
            <a:r>
              <a:rPr lang="vi-VN" sz="2400" dirty="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My </a:t>
            </a:r>
            <a:r>
              <a:rPr lang="en-US" sz="2400" dirty="0" err="1" smtClean="0">
                <a:solidFill>
                  <a:srgbClr val="002060"/>
                </a:solidFill>
                <a:latin typeface="Times New Roman" panose="02020603050405020304" pitchFamily="18" charset="0"/>
                <a:cs typeface="Times New Roman" panose="02020603050405020304" pitchFamily="18" charset="0"/>
              </a:rPr>
              <a:t>và</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Her</a:t>
            </a:r>
            <a:r>
              <a:rPr lang="vi-VN" sz="2400" dirty="0">
                <a:solidFill>
                  <a:srgbClr val="002060"/>
                </a:solidFill>
                <a:latin typeface="Times New Roman" panose="02020603050405020304" pitchFamily="18" charset="0"/>
                <a:cs typeface="Times New Roman" panose="02020603050405020304" pitchFamily="18" charset="0"/>
              </a:rPr>
              <a:t> là </a:t>
            </a:r>
            <a:r>
              <a:rPr lang="vi-VN" sz="2400" b="1" dirty="0">
                <a:solidFill>
                  <a:srgbClr val="FF0000"/>
                </a:solidFill>
                <a:latin typeface="Times New Roman" panose="02020603050405020304" pitchFamily="18" charset="0"/>
                <a:cs typeface="Times New Roman" panose="02020603050405020304" pitchFamily="18" charset="0"/>
              </a:rPr>
              <a:t>tính từ sở hữu </a:t>
            </a:r>
            <a:r>
              <a:rPr lang="vi-VN" sz="2400" dirty="0">
                <a:solidFill>
                  <a:srgbClr val="002060"/>
                </a:solidFill>
                <a:latin typeface="Times New Roman" panose="02020603050405020304" pitchFamily="18" charset="0"/>
                <a:cs typeface="Times New Roman" panose="02020603050405020304" pitchFamily="18" charset="0"/>
              </a:rPr>
              <a:t>và dùng để bổ nghĩa cho từ </a:t>
            </a:r>
            <a:r>
              <a:rPr lang="en-US" sz="2400" dirty="0" smtClean="0">
                <a:solidFill>
                  <a:srgbClr val="002060"/>
                </a:solidFill>
                <a:latin typeface="Times New Roman" panose="02020603050405020304" pitchFamily="18" charset="0"/>
                <a:cs typeface="Times New Roman" panose="02020603050405020304" pitchFamily="18" charset="0"/>
              </a:rPr>
              <a:t> car.</a:t>
            </a:r>
            <a:endParaRPr lang="en-US" sz="2400" dirty="0">
              <a:solidFill>
                <a:srgbClr val="00206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My car is blue .</a:t>
            </a:r>
            <a:r>
              <a:rPr lang="en-US" sz="2400" dirty="0" smtClean="0">
                <a:solidFill>
                  <a:srgbClr val="FF0000"/>
                </a:solidFill>
                <a:latin typeface="Times New Roman" panose="02020603050405020304" pitchFamily="18" charset="0"/>
                <a:cs typeface="Times New Roman" panose="02020603050405020304" pitchFamily="18" charset="0"/>
              </a:rPr>
              <a:t> Hers </a:t>
            </a:r>
            <a:r>
              <a:rPr lang="en-US" sz="2400" dirty="0" smtClean="0">
                <a:solidFill>
                  <a:srgbClr val="002060"/>
                </a:solidFill>
                <a:latin typeface="Times New Roman" panose="02020603050405020304" pitchFamily="18" charset="0"/>
                <a:cs typeface="Times New Roman" panose="02020603050405020304" pitchFamily="18" charset="0"/>
              </a:rPr>
              <a:t>is red.</a:t>
            </a:r>
          </a:p>
          <a:p>
            <a:pPr marL="0" indent="0">
              <a:buNone/>
            </a:pPr>
            <a:r>
              <a:rPr lang="en-US" sz="2400" dirty="0">
                <a:solidFill>
                  <a:srgbClr val="FF0000"/>
                </a:solidFill>
                <a:latin typeface="Times New Roman" panose="02020603050405020304" pitchFamily="18" charset="0"/>
                <a:cs typeface="Times New Roman" panose="02020603050405020304" pitchFamily="18" charset="0"/>
              </a:rPr>
              <a:t>Her </a:t>
            </a:r>
            <a:r>
              <a:rPr lang="en-US" sz="2400" dirty="0" smtClean="0">
                <a:solidFill>
                  <a:srgbClr val="FF0000"/>
                </a:solidFill>
                <a:latin typeface="Times New Roman" panose="02020603050405020304" pitchFamily="18" charset="0"/>
                <a:cs typeface="Times New Roman" panose="02020603050405020304" pitchFamily="18" charset="0"/>
              </a:rPr>
              <a:t>car =</a:t>
            </a:r>
            <a:r>
              <a:rPr lang="en-US" sz="2400" dirty="0">
                <a:solidFill>
                  <a:srgbClr val="FF0000"/>
                </a:solidFill>
                <a:latin typeface="Times New Roman" panose="02020603050405020304" pitchFamily="18" charset="0"/>
                <a:cs typeface="Times New Roman" panose="02020603050405020304" pitchFamily="18" charset="0"/>
              </a:rPr>
              <a:t> Hers </a:t>
            </a:r>
            <a:endParaRPr lang="en-US"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vi-VN" sz="2400" dirty="0" smtClean="0">
                <a:solidFill>
                  <a:srgbClr val="00206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Hers </a:t>
            </a:r>
            <a:r>
              <a:rPr lang="en-US" sz="2400" dirty="0" err="1" smtClean="0">
                <a:solidFill>
                  <a:srgbClr val="002060"/>
                </a:solidFill>
                <a:latin typeface="Times New Roman" panose="02020603050405020304" pitchFamily="18" charset="0"/>
                <a:cs typeface="Times New Roman" panose="02020603050405020304" pitchFamily="18" charset="0"/>
              </a:rPr>
              <a:t>là</a:t>
            </a:r>
            <a:r>
              <a:rPr lang="en-US" sz="2400" dirty="0" smtClean="0">
                <a:solidFill>
                  <a:srgbClr val="002060"/>
                </a:solidFill>
                <a:latin typeface="Times New Roman" panose="02020603050405020304" pitchFamily="18" charset="0"/>
                <a:cs typeface="Times New Roman" panose="02020603050405020304" pitchFamily="18" charset="0"/>
              </a:rPr>
              <a:t> </a:t>
            </a:r>
            <a:r>
              <a:rPr lang="vi-VN" sz="2400" b="1" dirty="0" smtClean="0">
                <a:solidFill>
                  <a:srgbClr val="FF0000"/>
                </a:solidFill>
                <a:latin typeface="Times New Roman" panose="02020603050405020304" pitchFamily="18" charset="0"/>
                <a:cs typeface="Times New Roman" panose="02020603050405020304" pitchFamily="18" charset="0"/>
              </a:rPr>
              <a:t>đại </a:t>
            </a:r>
            <a:r>
              <a:rPr lang="vi-VN" sz="2400" b="1" dirty="0">
                <a:solidFill>
                  <a:srgbClr val="FF0000"/>
                </a:solidFill>
                <a:latin typeface="Times New Roman" panose="02020603050405020304" pitchFamily="18" charset="0"/>
                <a:cs typeface="Times New Roman" panose="02020603050405020304" pitchFamily="18" charset="0"/>
              </a:rPr>
              <a:t>từ sở hữu</a:t>
            </a:r>
          </a:p>
          <a:p>
            <a:pPr marL="0" indent="0">
              <a:buNone/>
            </a:pPr>
            <a:endParaRPr lang="en-US" sz="2400"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vi-VN" sz="3000" dirty="0" smtClean="0">
              <a:solidFill>
                <a:srgbClr val="0070C0"/>
              </a:solidFill>
              <a:latin typeface="Times New Roman" panose="02020603050405020304" pitchFamily="18" charset="0"/>
              <a:cs typeface="Times New Roman" panose="02020603050405020304" pitchFamily="18" charset="0"/>
            </a:endParaRPr>
          </a:p>
          <a:p>
            <a:endParaRPr lang="en-US" dirty="0">
              <a:solidFill>
                <a:srgbClr val="0070C0"/>
              </a:solidFill>
            </a:endParaRPr>
          </a:p>
        </p:txBody>
      </p:sp>
      <p:pic>
        <p:nvPicPr>
          <p:cNvPr id="5" name="Picture 4"/>
          <p:cNvPicPr>
            <a:picLocks noChangeAspect="1"/>
          </p:cNvPicPr>
          <p:nvPr/>
        </p:nvPicPr>
        <p:blipFill rotWithShape="1">
          <a:blip r:embed="rId3"/>
          <a:srcRect l="24338" t="32733" r="51250" b="47344"/>
          <a:stretch/>
        </p:blipFill>
        <p:spPr>
          <a:xfrm>
            <a:off x="8639561" y="4840824"/>
            <a:ext cx="1946248" cy="1097280"/>
          </a:xfrm>
          <a:prstGeom prst="rect">
            <a:avLst/>
          </a:prstGeom>
        </p:spPr>
      </p:pic>
      <p:pic>
        <p:nvPicPr>
          <p:cNvPr id="6" name="Picture 5"/>
          <p:cNvPicPr>
            <a:picLocks noChangeAspect="1"/>
          </p:cNvPicPr>
          <p:nvPr/>
        </p:nvPicPr>
        <p:blipFill rotWithShape="1">
          <a:blip r:embed="rId3"/>
          <a:srcRect l="47380" t="30715" r="24825" b="48033"/>
          <a:stretch/>
        </p:blipFill>
        <p:spPr>
          <a:xfrm>
            <a:off x="5876143" y="4767622"/>
            <a:ext cx="2216033" cy="1170482"/>
          </a:xfrm>
          <a:prstGeom prst="rect">
            <a:avLst/>
          </a:prstGeom>
        </p:spPr>
      </p:pic>
    </p:spTree>
    <p:extLst>
      <p:ext uri="{BB962C8B-B14F-4D97-AF65-F5344CB8AC3E}">
        <p14:creationId xmlns:p14="http://schemas.microsoft.com/office/powerpoint/2010/main" val="2720264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44408" y="1037585"/>
          <a:ext cx="2704682" cy="274320"/>
        </p:xfrm>
        <a:graphic>
          <a:graphicData uri="http://schemas.openxmlformats.org/drawingml/2006/table">
            <a:tbl>
              <a:tblPr/>
              <a:tblGrid>
                <a:gridCol w="1352341">
                  <a:extLst>
                    <a:ext uri="{9D8B030D-6E8A-4147-A177-3AD203B41FA5}">
                      <a16:colId xmlns:a16="http://schemas.microsoft.com/office/drawing/2014/main" val="1542115039"/>
                    </a:ext>
                  </a:extLst>
                </a:gridCol>
                <a:gridCol w="1352341">
                  <a:extLst>
                    <a:ext uri="{9D8B030D-6E8A-4147-A177-3AD203B41FA5}">
                      <a16:colId xmlns:a16="http://schemas.microsoft.com/office/drawing/2014/main" val="4179063145"/>
                    </a:ext>
                  </a:extLst>
                </a:gridCol>
              </a:tblGrid>
              <a:tr h="0">
                <a:tc>
                  <a:txBody>
                    <a:bodyPr/>
                    <a:lstStyle/>
                    <a:p>
                      <a:endParaRPr lang="en-US" dirty="0">
                        <a:effectLst/>
                      </a:endParaRPr>
                    </a:p>
                  </a:txBody>
                  <a:tcPr marL="0" marR="0" marT="0" marB="0">
                    <a:lnL>
                      <a:noFill/>
                    </a:lnL>
                    <a:lnR>
                      <a:noFill/>
                    </a:lnR>
                    <a:lnT>
                      <a:noFill/>
                    </a:lnT>
                    <a:lnB>
                      <a:noFill/>
                    </a:lnB>
                    <a:solidFill>
                      <a:srgbClr val="FFFFFF"/>
                    </a:solidFill>
                  </a:tcPr>
                </a:tc>
                <a:tc>
                  <a:txBody>
                    <a:bodyPr/>
                    <a:lstStyle/>
                    <a:p>
                      <a:endParaRPr lang="en-US"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944320831"/>
                  </a:ext>
                </a:extLst>
              </a:tr>
            </a:tbl>
          </a:graphicData>
        </a:graphic>
      </p:graphicFrame>
      <p:sp>
        <p:nvSpPr>
          <p:cNvPr id="3" name="Rectangle 2"/>
          <p:cNvSpPr/>
          <p:nvPr/>
        </p:nvSpPr>
        <p:spPr>
          <a:xfrm>
            <a:off x="7021370" y="1716182"/>
            <a:ext cx="5170630" cy="2546338"/>
          </a:xfrm>
          <a:prstGeom prst="rect">
            <a:avLst/>
          </a:prstGeom>
        </p:spPr>
        <p:txBody>
          <a:bodyPr wrap="square">
            <a:spAutoFit/>
          </a:bodyPr>
          <a:lstStyle/>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2. The red sneakers are </a:t>
            </a:r>
            <a:r>
              <a:rPr lang="en-US" sz="2800" b="1" dirty="0">
                <a:solidFill>
                  <a:srgbClr val="002060"/>
                </a:solidFill>
                <a:latin typeface="Times New Roman" panose="02020603050405020304" pitchFamily="18" charset="0"/>
                <a:cs typeface="Times New Roman" panose="02020603050405020304" pitchFamily="18" charset="0"/>
              </a:rPr>
              <a:t>her / hers.</a:t>
            </a:r>
            <a:endParaRPr lang="en-US" sz="28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4. This is</a:t>
            </a:r>
            <a:r>
              <a:rPr lang="en-US" sz="2800" b="1" dirty="0">
                <a:solidFill>
                  <a:srgbClr val="002060"/>
                </a:solidFill>
                <a:latin typeface="Times New Roman" panose="02020603050405020304" pitchFamily="18" charset="0"/>
                <a:cs typeface="Times New Roman" panose="02020603050405020304" pitchFamily="18" charset="0"/>
              </a:rPr>
              <a:t> our / ours </a:t>
            </a:r>
            <a:r>
              <a:rPr lang="en-US" sz="2800" dirty="0">
                <a:solidFill>
                  <a:srgbClr val="002060"/>
                </a:solidFill>
                <a:latin typeface="Times New Roman" panose="02020603050405020304" pitchFamily="18" charset="0"/>
                <a:cs typeface="Times New Roman" panose="02020603050405020304" pitchFamily="18" charset="0"/>
              </a:rPr>
              <a:t>trophy.</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6. Is this </a:t>
            </a:r>
            <a:r>
              <a:rPr lang="en-US" sz="2800" b="1" dirty="0">
                <a:solidFill>
                  <a:srgbClr val="002060"/>
                </a:solidFill>
                <a:latin typeface="Times New Roman" panose="02020603050405020304" pitchFamily="18" charset="0"/>
                <a:cs typeface="Times New Roman" panose="02020603050405020304" pitchFamily="18" charset="0"/>
              </a:rPr>
              <a:t>your / yours </a:t>
            </a:r>
            <a:r>
              <a:rPr lang="en-US" sz="2800" dirty="0">
                <a:solidFill>
                  <a:srgbClr val="002060"/>
                </a:solidFill>
                <a:latin typeface="Times New Roman" panose="02020603050405020304" pitchFamily="18" charset="0"/>
                <a:cs typeface="Times New Roman" panose="02020603050405020304" pitchFamily="18" charset="0"/>
              </a:rPr>
              <a:t>jacket?</a:t>
            </a:r>
          </a:p>
        </p:txBody>
      </p:sp>
      <p:sp>
        <p:nvSpPr>
          <p:cNvPr id="4" name="Rectangle 3"/>
          <p:cNvSpPr/>
          <p:nvPr/>
        </p:nvSpPr>
        <p:spPr>
          <a:xfrm>
            <a:off x="0" y="1650523"/>
            <a:ext cx="7021370" cy="2677656"/>
          </a:xfrm>
          <a:prstGeom prst="rect">
            <a:avLst/>
          </a:prstGeom>
        </p:spPr>
        <p:txBody>
          <a:bodyPr wrap="square">
            <a:spAutoFit/>
          </a:bodyPr>
          <a:lstStyle/>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1. This sandwich is </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b="1" dirty="0" smtClean="0">
                <a:solidFill>
                  <a:srgbClr val="002060"/>
                </a:solidFill>
                <a:latin typeface="Times New Roman" panose="02020603050405020304" pitchFamily="18" charset="0"/>
                <a:cs typeface="Times New Roman" panose="02020603050405020304" pitchFamily="18" charset="0"/>
              </a:rPr>
              <a:t>my  /   </a:t>
            </a:r>
            <a:r>
              <a:rPr lang="en-US" sz="2800" b="1" dirty="0">
                <a:solidFill>
                  <a:srgbClr val="002060"/>
                </a:solidFill>
                <a:latin typeface="Times New Roman" panose="02020603050405020304" pitchFamily="18" charset="0"/>
                <a:cs typeface="Times New Roman" panose="02020603050405020304" pitchFamily="18" charset="0"/>
              </a:rPr>
              <a:t>mine.</a:t>
            </a:r>
            <a:endParaRPr lang="en-US" sz="28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3. There are five players in </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b="1" dirty="0" smtClean="0">
                <a:solidFill>
                  <a:srgbClr val="002060"/>
                </a:solidFill>
                <a:latin typeface="Times New Roman" panose="02020603050405020304" pitchFamily="18" charset="0"/>
                <a:cs typeface="Times New Roman" panose="02020603050405020304" pitchFamily="18" charset="0"/>
              </a:rPr>
              <a:t>my / mine </a:t>
            </a:r>
            <a:r>
              <a:rPr lang="en-US" sz="2800" b="1"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team.</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5. That backpack was </a:t>
            </a:r>
            <a:r>
              <a:rPr lang="en-US" sz="2800" b="1" dirty="0">
                <a:solidFill>
                  <a:srgbClr val="002060"/>
                </a:solidFill>
                <a:latin typeface="Times New Roman" panose="02020603050405020304" pitchFamily="18" charset="0"/>
                <a:cs typeface="Times New Roman" panose="02020603050405020304" pitchFamily="18" charset="0"/>
              </a:rPr>
              <a:t>their / theirs.</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6" name="Oval 5"/>
          <p:cNvSpPr/>
          <p:nvPr/>
        </p:nvSpPr>
        <p:spPr>
          <a:xfrm>
            <a:off x="3947411" y="1844729"/>
            <a:ext cx="1151118" cy="6858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812496" y="851807"/>
            <a:ext cx="6096000" cy="523220"/>
          </a:xfrm>
          <a:prstGeom prst="rect">
            <a:avLst/>
          </a:prstGeom>
        </p:spPr>
        <p:txBody>
          <a:bodyPr>
            <a:spAutoFit/>
          </a:bodyPr>
          <a:lstStyle/>
          <a:p>
            <a:pPr algn="just"/>
            <a:r>
              <a:rPr lang="en-US" sz="2800" b="1" dirty="0" smtClean="0">
                <a:solidFill>
                  <a:srgbClr val="FF0000"/>
                </a:solidFill>
                <a:latin typeface="BlinkMacSystemFont"/>
              </a:rPr>
              <a:t>Read and circle</a:t>
            </a:r>
            <a:endParaRPr lang="en-US" sz="2800" dirty="0">
              <a:solidFill>
                <a:srgbClr val="FF0000"/>
              </a:solidFill>
              <a:latin typeface="BlinkMacSystemFont"/>
            </a:endParaRPr>
          </a:p>
        </p:txBody>
      </p:sp>
      <p:sp>
        <p:nvSpPr>
          <p:cNvPr id="9" name="Oval 8"/>
          <p:cNvSpPr/>
          <p:nvPr/>
        </p:nvSpPr>
        <p:spPr>
          <a:xfrm>
            <a:off x="11040882" y="2042100"/>
            <a:ext cx="1151118" cy="6858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3860496" y="2724735"/>
            <a:ext cx="966337" cy="6858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8409481" y="2848131"/>
            <a:ext cx="806425" cy="68923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4116674" y="3604742"/>
            <a:ext cx="1396623" cy="65777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2"/>
          <p:cNvSpPr/>
          <p:nvPr/>
        </p:nvSpPr>
        <p:spPr>
          <a:xfrm>
            <a:off x="8322940" y="3705108"/>
            <a:ext cx="892966" cy="637126"/>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65382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75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heel(1)">
                                      <p:cBhvr>
                                        <p:cTn id="17" dur="75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75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heel(1)">
                                      <p:cBhvr>
                                        <p:cTn id="27" dur="75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heel(1)">
                                      <p:cBhvr>
                                        <p:cTn id="32"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https://img.loigiaihay.com/picture/2018/0305/hinh-5-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20" y="584775"/>
            <a:ext cx="11428311" cy="606338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484943" y="2475515"/>
            <a:ext cx="869149" cy="461665"/>
          </a:xfrm>
          <a:prstGeom prst="rect">
            <a:avLst/>
          </a:prstGeom>
        </p:spPr>
        <p:txBody>
          <a:bodyPr wrap="none">
            <a:spAutoFit/>
          </a:bodyPr>
          <a:lstStyle/>
          <a:p>
            <a:pPr lvl="0" algn="just" eaLnBrk="0" fontAlgn="base" hangingPunct="0">
              <a:spcBef>
                <a:spcPct val="0"/>
              </a:spcBef>
              <a:spcAft>
                <a:spcPct val="0"/>
              </a:spcAft>
            </a:pPr>
            <a:r>
              <a:rPr lang="en-US" altLang="en-US" sz="2400" dirty="0">
                <a:solidFill>
                  <a:srgbClr val="FF0000"/>
                </a:solidFill>
                <a:latin typeface="Times New Roman" panose="02020603050405020304" pitchFamily="18" charset="0"/>
                <a:cs typeface="Times New Roman" panose="02020603050405020304" pitchFamily="18" charset="0"/>
              </a:rPr>
              <a:t>yours</a:t>
            </a:r>
            <a:endParaRPr lang="en-US" altLang="en-US" sz="20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8550773" y="3154801"/>
            <a:ext cx="715260" cy="461665"/>
          </a:xfrm>
          <a:prstGeom prst="rect">
            <a:avLst/>
          </a:prstGeom>
        </p:spPr>
        <p:txBody>
          <a:bodyPr wrap="none">
            <a:spAutoFit/>
          </a:bodyPr>
          <a:lstStyle/>
          <a:p>
            <a:pPr lvl="0" algn="just" eaLnBrk="0" fontAlgn="base" hangingPunct="0">
              <a:spcBef>
                <a:spcPct val="0"/>
              </a:spcBef>
              <a:spcAft>
                <a:spcPct val="0"/>
              </a:spcAft>
            </a:pPr>
            <a:r>
              <a:rPr lang="en-US" altLang="en-US" sz="2400" dirty="0">
                <a:solidFill>
                  <a:srgbClr val="FF0000"/>
                </a:solidFill>
                <a:latin typeface="Times New Roman" panose="02020603050405020304" pitchFamily="18" charset="0"/>
                <a:cs typeface="Times New Roman" panose="02020603050405020304" pitchFamily="18" charset="0"/>
              </a:rPr>
              <a:t>ours</a:t>
            </a:r>
            <a:endParaRPr lang="en-US" altLang="en-US" sz="2000"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2965580" y="5520417"/>
            <a:ext cx="798617" cy="461665"/>
          </a:xfrm>
          <a:prstGeom prst="rect">
            <a:avLst/>
          </a:prstGeom>
        </p:spPr>
        <p:txBody>
          <a:bodyPr wrap="none">
            <a:spAutoFit/>
          </a:bodyPr>
          <a:lstStyle/>
          <a:p>
            <a:pPr lvl="0" algn="just" eaLnBrk="0" fontAlgn="base" hangingPunct="0">
              <a:spcBef>
                <a:spcPct val="0"/>
              </a:spcBef>
              <a:spcAft>
                <a:spcPct val="0"/>
              </a:spcAft>
            </a:pPr>
            <a:r>
              <a:rPr lang="en-US" altLang="en-US" sz="2400" dirty="0">
                <a:solidFill>
                  <a:srgbClr val="FF0000"/>
                </a:solidFill>
                <a:latin typeface="Times New Roman" panose="02020603050405020304" pitchFamily="18" charset="0"/>
                <a:cs typeface="Times New Roman" panose="02020603050405020304" pitchFamily="18" charset="0"/>
              </a:rPr>
              <a:t>mine</a:t>
            </a:r>
            <a:endParaRPr lang="en-US" altLang="en-US" sz="2000"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5051972" y="5520416"/>
            <a:ext cx="867545" cy="461665"/>
          </a:xfrm>
          <a:prstGeom prst="rect">
            <a:avLst/>
          </a:prstGeom>
        </p:spPr>
        <p:txBody>
          <a:bodyPr wrap="none">
            <a:spAutoFit/>
          </a:bodyPr>
          <a:lstStyle/>
          <a:p>
            <a:r>
              <a:rPr lang="en-US" altLang="en-US" sz="2400" dirty="0">
                <a:solidFill>
                  <a:srgbClr val="FF0000"/>
                </a:solidFill>
                <a:latin typeface="Times New Roman" panose="02020603050405020304" pitchFamily="18" charset="0"/>
                <a:cs typeface="Times New Roman" panose="02020603050405020304" pitchFamily="18" charset="0"/>
              </a:rPr>
              <a:t>theirs</a:t>
            </a:r>
            <a:endParaRPr lang="en-US" sz="2400" dirty="0"/>
          </a:p>
        </p:txBody>
      </p:sp>
      <p:sp>
        <p:nvSpPr>
          <p:cNvPr id="8" name="Rectangle 7"/>
          <p:cNvSpPr/>
          <p:nvPr/>
        </p:nvSpPr>
        <p:spPr>
          <a:xfrm>
            <a:off x="10436701" y="5560412"/>
            <a:ext cx="697627" cy="461665"/>
          </a:xfrm>
          <a:prstGeom prst="rect">
            <a:avLst/>
          </a:prstGeom>
        </p:spPr>
        <p:txBody>
          <a:bodyPr wrap="none">
            <a:spAutoFit/>
          </a:bodyPr>
          <a:lstStyle/>
          <a:p>
            <a:r>
              <a:rPr lang="en-US" altLang="en-US" sz="2400" dirty="0">
                <a:solidFill>
                  <a:srgbClr val="FF0000"/>
                </a:solidFill>
                <a:latin typeface="Times New Roman" panose="02020603050405020304" pitchFamily="18" charset="0"/>
                <a:cs typeface="Times New Roman" panose="02020603050405020304" pitchFamily="18" charset="0"/>
              </a:rPr>
              <a:t>hers</a:t>
            </a:r>
            <a:endParaRPr lang="en-US" sz="2400" dirty="0"/>
          </a:p>
        </p:txBody>
      </p:sp>
      <p:sp>
        <p:nvSpPr>
          <p:cNvPr id="3" name="Rectangle 2"/>
          <p:cNvSpPr/>
          <p:nvPr/>
        </p:nvSpPr>
        <p:spPr>
          <a:xfrm>
            <a:off x="267159" y="0"/>
            <a:ext cx="8283614" cy="584775"/>
          </a:xfrm>
          <a:prstGeom prst="rect">
            <a:avLst/>
          </a:prstGeom>
        </p:spPr>
        <p:txBody>
          <a:bodyPr wrap="none">
            <a:spAutoFit/>
          </a:bodyPr>
          <a:lstStyle/>
          <a:p>
            <a:r>
              <a:rPr lang="en-US" sz="3200" b="1" dirty="0">
                <a:solidFill>
                  <a:srgbClr val="FF0000"/>
                </a:solidFill>
                <a:latin typeface="BlinkMacSystemFont"/>
              </a:rPr>
              <a:t>Write: </a:t>
            </a:r>
            <a:r>
              <a:rPr lang="en-US" sz="3200" dirty="0">
                <a:solidFill>
                  <a:srgbClr val="FF0000"/>
                </a:solidFill>
                <a:latin typeface="BlinkMacSystemFont"/>
              </a:rPr>
              <a:t>mine    his   hers   yours   ours   theirs</a:t>
            </a:r>
            <a:endParaRPr lang="en-US" sz="3200" dirty="0">
              <a:solidFill>
                <a:srgbClr val="FF0000"/>
              </a:solidFill>
            </a:endParaRPr>
          </a:p>
        </p:txBody>
      </p:sp>
    </p:spTree>
    <p:extLst>
      <p:ext uri="{BB962C8B-B14F-4D97-AF65-F5344CB8AC3E}">
        <p14:creationId xmlns:p14="http://schemas.microsoft.com/office/powerpoint/2010/main" val="343299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mg.loigiaihay.com/picture/2018/0305/hinh-17-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941" y="785506"/>
            <a:ext cx="11384280" cy="580644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94778" y="170503"/>
            <a:ext cx="6719981" cy="523220"/>
          </a:xfrm>
          <a:prstGeom prst="rect">
            <a:avLst/>
          </a:prstGeom>
        </p:spPr>
        <p:txBody>
          <a:bodyPr wrap="none">
            <a:spAutoFit/>
          </a:bodyPr>
          <a:lstStyle/>
          <a:p>
            <a:pPr lvl="0" algn="just" eaLnBrk="0" fontAlgn="base" hangingPunct="0">
              <a:spcBef>
                <a:spcPct val="0"/>
              </a:spcBef>
              <a:spcAft>
                <a:spcPct val="0"/>
              </a:spcAft>
            </a:pPr>
            <a:r>
              <a:rPr lang="en-US" altLang="en-US" sz="2800" b="1" dirty="0">
                <a:solidFill>
                  <a:srgbClr val="FF0000"/>
                </a:solidFill>
                <a:latin typeface="Times New Roman" panose="02020603050405020304" pitchFamily="18" charset="0"/>
                <a:cs typeface="Times New Roman" panose="02020603050405020304" pitchFamily="18" charset="0"/>
              </a:rPr>
              <a:t>. Write. </a:t>
            </a:r>
            <a:r>
              <a:rPr lang="en-US" altLang="en-US" sz="2800" dirty="0">
                <a:solidFill>
                  <a:srgbClr val="FF0000"/>
                </a:solidFill>
                <a:latin typeface="Times New Roman" panose="02020603050405020304" pitchFamily="18" charset="0"/>
                <a:cs typeface="Times New Roman" panose="02020603050405020304" pitchFamily="18" charset="0"/>
              </a:rPr>
              <a:t>hers   theirs   mine   yours   ours   his</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220729" y="3039478"/>
            <a:ext cx="1064715" cy="523220"/>
          </a:xfrm>
          <a:prstGeom prst="rect">
            <a:avLst/>
          </a:prstGeom>
        </p:spPr>
        <p:txBody>
          <a:bodyPr wrap="none">
            <a:spAutoFit/>
          </a:bodyPr>
          <a:lstStyle/>
          <a:p>
            <a:pPr lvl="0" algn="just" eaLnBrk="0" fontAlgn="base" hangingPunct="0">
              <a:spcBef>
                <a:spcPct val="0"/>
              </a:spcBef>
              <a:spcAft>
                <a:spcPct val="0"/>
              </a:spcAft>
            </a:pPr>
            <a:r>
              <a:rPr lang="en-US" altLang="en-US" sz="2800" dirty="0">
                <a:solidFill>
                  <a:srgbClr val="FF0000"/>
                </a:solidFill>
                <a:latin typeface="BlinkMacSystemFont"/>
              </a:rPr>
              <a:t>theirs</a:t>
            </a:r>
            <a:endParaRPr lang="en-US" altLang="en-US" sz="2400" dirty="0">
              <a:solidFill>
                <a:srgbClr val="FF0000"/>
              </a:solidFill>
            </a:endParaRPr>
          </a:p>
        </p:txBody>
      </p:sp>
      <p:sp>
        <p:nvSpPr>
          <p:cNvPr id="5" name="Rectangle 4"/>
          <p:cNvSpPr/>
          <p:nvPr/>
        </p:nvSpPr>
        <p:spPr>
          <a:xfrm>
            <a:off x="11090518" y="2674254"/>
            <a:ext cx="885179" cy="523220"/>
          </a:xfrm>
          <a:prstGeom prst="rect">
            <a:avLst/>
          </a:prstGeom>
        </p:spPr>
        <p:txBody>
          <a:bodyPr wrap="none">
            <a:spAutoFit/>
          </a:bodyPr>
          <a:lstStyle/>
          <a:p>
            <a:pPr lvl="0" algn="just" eaLnBrk="0" fontAlgn="base" hangingPunct="0">
              <a:spcBef>
                <a:spcPct val="0"/>
              </a:spcBef>
              <a:spcAft>
                <a:spcPct val="0"/>
              </a:spcAft>
            </a:pPr>
            <a:r>
              <a:rPr lang="en-US" altLang="en-US" sz="2800" dirty="0">
                <a:solidFill>
                  <a:srgbClr val="FF0000"/>
                </a:solidFill>
                <a:latin typeface="BlinkMacSystemFont"/>
              </a:rPr>
              <a:t>ours</a:t>
            </a:r>
            <a:endParaRPr lang="en-US" altLang="en-US" sz="2400" dirty="0">
              <a:solidFill>
                <a:srgbClr val="FF0000"/>
              </a:solidFill>
            </a:endParaRPr>
          </a:p>
        </p:txBody>
      </p:sp>
      <p:sp>
        <p:nvSpPr>
          <p:cNvPr id="6" name="Rectangle 5"/>
          <p:cNvSpPr/>
          <p:nvPr/>
        </p:nvSpPr>
        <p:spPr>
          <a:xfrm>
            <a:off x="1523064" y="5395801"/>
            <a:ext cx="885179" cy="523220"/>
          </a:xfrm>
          <a:prstGeom prst="rect">
            <a:avLst/>
          </a:prstGeom>
        </p:spPr>
        <p:txBody>
          <a:bodyPr wrap="none">
            <a:spAutoFit/>
          </a:bodyPr>
          <a:lstStyle/>
          <a:p>
            <a:pPr lvl="0" algn="just" eaLnBrk="0" fontAlgn="base" hangingPunct="0">
              <a:spcBef>
                <a:spcPct val="0"/>
              </a:spcBef>
              <a:spcAft>
                <a:spcPct val="0"/>
              </a:spcAft>
            </a:pPr>
            <a:r>
              <a:rPr lang="en-US" altLang="en-US" sz="2800" dirty="0">
                <a:solidFill>
                  <a:srgbClr val="FF0000"/>
                </a:solidFill>
                <a:latin typeface="BlinkMacSystemFont"/>
              </a:rPr>
              <a:t>hers</a:t>
            </a:r>
            <a:endParaRPr lang="en-US" altLang="en-US" sz="2400" dirty="0">
              <a:solidFill>
                <a:srgbClr val="FF0000"/>
              </a:solidFill>
            </a:endParaRPr>
          </a:p>
        </p:txBody>
      </p:sp>
      <p:sp>
        <p:nvSpPr>
          <p:cNvPr id="7" name="Rectangle 6"/>
          <p:cNvSpPr/>
          <p:nvPr/>
        </p:nvSpPr>
        <p:spPr>
          <a:xfrm>
            <a:off x="5430723" y="5919021"/>
            <a:ext cx="644728" cy="523220"/>
          </a:xfrm>
          <a:prstGeom prst="rect">
            <a:avLst/>
          </a:prstGeom>
        </p:spPr>
        <p:txBody>
          <a:bodyPr wrap="none">
            <a:spAutoFit/>
          </a:bodyPr>
          <a:lstStyle/>
          <a:p>
            <a:pPr lvl="0" algn="just" eaLnBrk="0" fontAlgn="base" hangingPunct="0">
              <a:spcBef>
                <a:spcPct val="0"/>
              </a:spcBef>
              <a:spcAft>
                <a:spcPct val="0"/>
              </a:spcAft>
            </a:pPr>
            <a:r>
              <a:rPr lang="en-US" altLang="en-US" sz="2800" dirty="0">
                <a:solidFill>
                  <a:srgbClr val="FF0000"/>
                </a:solidFill>
                <a:latin typeface="BlinkMacSystemFont"/>
              </a:rPr>
              <a:t>his</a:t>
            </a:r>
            <a:endParaRPr lang="en-US" altLang="en-US" sz="2400" dirty="0">
              <a:solidFill>
                <a:srgbClr val="FF0000"/>
              </a:solidFill>
            </a:endParaRPr>
          </a:p>
        </p:txBody>
      </p:sp>
      <p:sp>
        <p:nvSpPr>
          <p:cNvPr id="8" name="Rectangle 7"/>
          <p:cNvSpPr/>
          <p:nvPr/>
        </p:nvSpPr>
        <p:spPr>
          <a:xfrm>
            <a:off x="9014592" y="5919021"/>
            <a:ext cx="965329" cy="523220"/>
          </a:xfrm>
          <a:prstGeom prst="rect">
            <a:avLst/>
          </a:prstGeom>
        </p:spPr>
        <p:txBody>
          <a:bodyPr wrap="none">
            <a:spAutoFit/>
          </a:bodyPr>
          <a:lstStyle/>
          <a:p>
            <a:pPr lvl="0" algn="just" eaLnBrk="0" fontAlgn="base" hangingPunct="0">
              <a:spcBef>
                <a:spcPct val="0"/>
              </a:spcBef>
              <a:spcAft>
                <a:spcPct val="0"/>
              </a:spcAft>
            </a:pPr>
            <a:r>
              <a:rPr lang="en-US" altLang="en-US" sz="2800" dirty="0" smtClean="0">
                <a:solidFill>
                  <a:srgbClr val="FF0000"/>
                </a:solidFill>
                <a:latin typeface="BlinkMacSystemFont"/>
              </a:rPr>
              <a:t>mine</a:t>
            </a:r>
            <a:endParaRPr lang="en-US" altLang="en-US" sz="2400" dirty="0">
              <a:solidFill>
                <a:srgbClr val="FF0000"/>
              </a:solidFill>
            </a:endParaRPr>
          </a:p>
        </p:txBody>
      </p:sp>
    </p:spTree>
    <p:extLst>
      <p:ext uri="{BB962C8B-B14F-4D97-AF65-F5344CB8AC3E}">
        <p14:creationId xmlns:p14="http://schemas.microsoft.com/office/powerpoint/2010/main" val="187063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255" y="424934"/>
            <a:ext cx="6258445" cy="523220"/>
          </a:xfrm>
          <a:prstGeom prst="rect">
            <a:avLst/>
          </a:prstGeom>
        </p:spPr>
        <p:txBody>
          <a:bodyPr wrap="none">
            <a:spAutoFit/>
          </a:bodyPr>
          <a:lstStyle/>
          <a:p>
            <a:r>
              <a:rPr lang="en-US" altLang="en-US" sz="2800" b="1" dirty="0">
                <a:solidFill>
                  <a:srgbClr val="FF0000"/>
                </a:solidFill>
                <a:latin typeface="BlinkMacSystemFont"/>
              </a:rPr>
              <a:t>Match the question with the answer</a:t>
            </a:r>
            <a:endParaRPr lang="en-US" sz="2800" dirty="0">
              <a:solidFill>
                <a:srgbClr val="FF0000"/>
              </a:solidFill>
            </a:endParaRPr>
          </a:p>
        </p:txBody>
      </p:sp>
      <p:sp>
        <p:nvSpPr>
          <p:cNvPr id="5" name="Rectangle 4"/>
          <p:cNvSpPr/>
          <p:nvPr/>
        </p:nvSpPr>
        <p:spPr>
          <a:xfrm>
            <a:off x="7406640" y="1151095"/>
            <a:ext cx="4937760" cy="4401205"/>
          </a:xfrm>
          <a:prstGeom prst="rect">
            <a:avLst/>
          </a:prstGeom>
        </p:spPr>
        <p:txBody>
          <a:bodyPr wrap="square">
            <a:spAutoFit/>
          </a:bodyPr>
          <a:lstStyle/>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a. Yes, I ate dinner at home.</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b. I went to the movies.</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c. I thought it was great.</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d. I saw a movie about tigers.</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e. Yes, I bought a drink.</a:t>
            </a:r>
          </a:p>
        </p:txBody>
      </p:sp>
      <p:sp>
        <p:nvSpPr>
          <p:cNvPr id="6" name="Rectangle 5"/>
          <p:cNvSpPr/>
          <p:nvPr/>
        </p:nvSpPr>
        <p:spPr>
          <a:xfrm>
            <a:off x="230675" y="1151096"/>
            <a:ext cx="5484325" cy="4401205"/>
          </a:xfrm>
          <a:prstGeom prst="rect">
            <a:avLst/>
          </a:prstGeom>
        </p:spPr>
        <p:txBody>
          <a:bodyPr wrap="square">
            <a:spAutoFit/>
          </a:bodyPr>
          <a:lstStyle/>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1. Where did you go yesterday?</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2. What did you see?</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3. Did you buy anything there?</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4. Did you eat after the movie?</a:t>
            </a:r>
          </a:p>
          <a:p>
            <a:pPr>
              <a:lnSpc>
                <a:spcPct val="200000"/>
              </a:lnSpc>
            </a:pPr>
            <a:r>
              <a:rPr lang="en-US" sz="2800" dirty="0">
                <a:solidFill>
                  <a:srgbClr val="002060"/>
                </a:solidFill>
                <a:latin typeface="Times New Roman" panose="02020603050405020304" pitchFamily="18" charset="0"/>
                <a:cs typeface="Times New Roman" panose="02020603050405020304" pitchFamily="18" charset="0"/>
              </a:rPr>
              <a:t>5. What did you think of the movie?</a:t>
            </a:r>
          </a:p>
        </p:txBody>
      </p:sp>
      <p:cxnSp>
        <p:nvCxnSpPr>
          <p:cNvPr id="7" name="Straight Arrow Connector 6"/>
          <p:cNvCxnSpPr/>
          <p:nvPr/>
        </p:nvCxnSpPr>
        <p:spPr>
          <a:xfrm>
            <a:off x="5001273" y="1781061"/>
            <a:ext cx="2405367" cy="8863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475492" y="2537062"/>
            <a:ext cx="2991367" cy="16302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31986" y="3500343"/>
            <a:ext cx="2574654" cy="161763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5001273" y="1877156"/>
            <a:ext cx="2420421" cy="236986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572219" y="3638895"/>
            <a:ext cx="1697261" cy="16013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13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mg.loigiaihay.com/picture/2018/0305/hinh-15-unit-6-f-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3403" y="4046485"/>
            <a:ext cx="4419600" cy="256627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62702" y="741909"/>
            <a:ext cx="11129806" cy="3970318"/>
          </a:xfrm>
          <a:prstGeom prst="rect">
            <a:avLst/>
          </a:prstGeom>
        </p:spPr>
        <p:txBody>
          <a:bodyPr wrap="square">
            <a:spAutoFit/>
          </a:bodyPr>
          <a:lstStyle/>
          <a:p>
            <a:pPr algn="just" eaLnBrk="0" fontAlgn="base" hangingPunct="0">
              <a:lnSpc>
                <a:spcPct val="150000"/>
              </a:lnSpc>
              <a:spcBef>
                <a:spcPct val="0"/>
              </a:spcBef>
              <a:spcAft>
                <a:spcPct val="0"/>
              </a:spcAft>
            </a:pPr>
            <a:r>
              <a:rPr lang="en-US" altLang="en-US" dirty="0" smtClean="0">
                <a:solidFill>
                  <a:srgbClr val="363636"/>
                </a:solidFill>
                <a:latin typeface="Times New Roman" panose="02020603050405020304" pitchFamily="18" charset="0"/>
                <a:cs typeface="Times New Roman" panose="02020603050405020304" pitchFamily="18" charset="0"/>
              </a:rPr>
              <a:t>  </a:t>
            </a:r>
            <a:r>
              <a:rPr lang="en-US" altLang="en-US" sz="2800" dirty="0" smtClean="0">
                <a:solidFill>
                  <a:srgbClr val="002060"/>
                </a:solidFill>
                <a:latin typeface="Times New Roman" panose="02020603050405020304" pitchFamily="18" charset="0"/>
                <a:cs typeface="Times New Roman" panose="02020603050405020304" pitchFamily="18" charset="0"/>
              </a:rPr>
              <a:t>Emily </a:t>
            </a:r>
            <a:r>
              <a:rPr lang="en-US" altLang="en-US" sz="2800" dirty="0">
                <a:solidFill>
                  <a:srgbClr val="002060"/>
                </a:solidFill>
                <a:latin typeface="Times New Roman" panose="02020603050405020304" pitchFamily="18" charset="0"/>
                <a:cs typeface="Times New Roman" panose="02020603050405020304" pitchFamily="18" charset="0"/>
              </a:rPr>
              <a:t>and Joe are both ten. On Wednesdays they go to music lessons. Emily is learning the </a:t>
            </a:r>
            <a:r>
              <a:rPr lang="en-US" altLang="en-US" sz="1600" baseline="30000" dirty="0">
                <a:solidFill>
                  <a:srgbClr val="002060"/>
                </a:solidFill>
                <a:latin typeface="Times New Roman" panose="02020603050405020304" pitchFamily="18" charset="0"/>
                <a:cs typeface="Times New Roman" panose="02020603050405020304" pitchFamily="18" charset="0"/>
              </a:rPr>
              <a:t>1</a:t>
            </a:r>
            <a:r>
              <a:rPr lang="en-US" altLang="en-US" sz="2800" dirty="0">
                <a:solidFill>
                  <a:srgbClr val="002060"/>
                </a:solidFill>
                <a:latin typeface="Times New Roman" panose="02020603050405020304" pitchFamily="18" charset="0"/>
                <a:cs typeface="Times New Roman" panose="02020603050405020304" pitchFamily="18" charset="0"/>
              </a:rPr>
              <a:t>_</a:t>
            </a:r>
            <a:r>
              <a:rPr lang="en-US" altLang="en-US" sz="2800" u="sng" dirty="0">
                <a:solidFill>
                  <a:srgbClr val="FF0000"/>
                </a:solidFill>
                <a:latin typeface="Times New Roman" panose="02020603050405020304" pitchFamily="18" charset="0"/>
                <a:cs typeface="Times New Roman" panose="02020603050405020304" pitchFamily="18" charset="0"/>
              </a:rPr>
              <a:t>violin</a:t>
            </a:r>
            <a:r>
              <a:rPr lang="en-US" altLang="en-US" sz="2800" dirty="0">
                <a:solidFill>
                  <a:srgbClr val="002060"/>
                </a:solidFill>
                <a:latin typeface="Times New Roman" panose="02020603050405020304" pitchFamily="18" charset="0"/>
                <a:cs typeface="Times New Roman" panose="02020603050405020304" pitchFamily="18" charset="0"/>
              </a:rPr>
              <a:t>_ and Joe is learning the </a:t>
            </a:r>
            <a:r>
              <a:rPr lang="en-US" altLang="en-US" sz="1600" baseline="30000" dirty="0" smtClean="0">
                <a:solidFill>
                  <a:srgbClr val="002060"/>
                </a:solidFill>
                <a:latin typeface="Times New Roman" panose="02020603050405020304" pitchFamily="18" charset="0"/>
                <a:cs typeface="Times New Roman" panose="02020603050405020304" pitchFamily="18" charset="0"/>
              </a:rPr>
              <a:t>2</a:t>
            </a:r>
            <a:r>
              <a:rPr lang="en-US" altLang="en-US" sz="2800" dirty="0" smtClean="0">
                <a:solidFill>
                  <a:srgbClr val="002060"/>
                </a:solidFill>
                <a:latin typeface="Times New Roman" panose="02020603050405020304" pitchFamily="18" charset="0"/>
                <a:cs typeface="Times New Roman" panose="02020603050405020304" pitchFamily="18" charset="0"/>
              </a:rPr>
              <a:t>_            .Last </a:t>
            </a:r>
            <a:r>
              <a:rPr lang="en-US" altLang="en-US" sz="2800" dirty="0">
                <a:solidFill>
                  <a:srgbClr val="002060"/>
                </a:solidFill>
                <a:latin typeface="Times New Roman" panose="02020603050405020304" pitchFamily="18" charset="0"/>
                <a:cs typeface="Times New Roman" panose="02020603050405020304" pitchFamily="18" charset="0"/>
              </a:rPr>
              <a:t>week they performed in a </a:t>
            </a:r>
            <a:r>
              <a:rPr lang="en-US" altLang="en-US" sz="1600" baseline="30000" dirty="0" smtClean="0">
                <a:solidFill>
                  <a:srgbClr val="002060"/>
                </a:solidFill>
                <a:latin typeface="Times New Roman" panose="02020603050405020304" pitchFamily="18" charset="0"/>
                <a:cs typeface="Times New Roman" panose="02020603050405020304" pitchFamily="18" charset="0"/>
              </a:rPr>
              <a:t>3                         </a:t>
            </a:r>
            <a:r>
              <a:rPr lang="en-US" altLang="en-US" sz="2800" dirty="0" smtClean="0">
                <a:solidFill>
                  <a:srgbClr val="002060"/>
                </a:solidFill>
                <a:latin typeface="Times New Roman" panose="02020603050405020304" pitchFamily="18" charset="0"/>
                <a:cs typeface="Times New Roman" panose="02020603050405020304" pitchFamily="18" charset="0"/>
              </a:rPr>
              <a:t>          at </a:t>
            </a:r>
            <a:r>
              <a:rPr lang="en-US" altLang="en-US" sz="2800" dirty="0">
                <a:solidFill>
                  <a:srgbClr val="002060"/>
                </a:solidFill>
                <a:latin typeface="Times New Roman" panose="02020603050405020304" pitchFamily="18" charset="0"/>
                <a:cs typeface="Times New Roman" panose="02020603050405020304" pitchFamily="18" charset="0"/>
              </a:rPr>
              <a:t>the music at school. Emily went up on the </a:t>
            </a:r>
            <a:r>
              <a:rPr lang="en-US" altLang="en-US" sz="1600" baseline="30000" dirty="0" smtClean="0">
                <a:solidFill>
                  <a:srgbClr val="002060"/>
                </a:solidFill>
                <a:latin typeface="Times New Roman" panose="02020603050405020304" pitchFamily="18" charset="0"/>
                <a:cs typeface="Times New Roman" panose="02020603050405020304" pitchFamily="18" charset="0"/>
              </a:rPr>
              <a:t>4</a:t>
            </a:r>
            <a:r>
              <a:rPr lang="en-US" altLang="en-US" sz="2800" dirty="0" smtClean="0">
                <a:solidFill>
                  <a:srgbClr val="002060"/>
                </a:solidFill>
                <a:latin typeface="Times New Roman" panose="02020603050405020304" pitchFamily="18" charset="0"/>
                <a:cs typeface="Times New Roman" panose="02020603050405020304" pitchFamily="18" charset="0"/>
              </a:rPr>
              <a:t>_          first</a:t>
            </a:r>
            <a:r>
              <a:rPr lang="en-US" altLang="en-US" sz="2800" dirty="0">
                <a:solidFill>
                  <a:srgbClr val="002060"/>
                </a:solidFill>
                <a:latin typeface="Times New Roman" panose="02020603050405020304" pitchFamily="18" charset="0"/>
                <a:cs typeface="Times New Roman" panose="02020603050405020304" pitchFamily="18" charset="0"/>
              </a:rPr>
              <a:t>. Then it was time for Joe. They were nervous, but they played well. The </a:t>
            </a:r>
            <a:r>
              <a:rPr lang="en-US" altLang="en-US" sz="1600" baseline="30000" dirty="0" smtClean="0">
                <a:solidFill>
                  <a:srgbClr val="002060"/>
                </a:solidFill>
                <a:latin typeface="Times New Roman" panose="02020603050405020304" pitchFamily="18" charset="0"/>
                <a:cs typeface="Times New Roman" panose="02020603050405020304" pitchFamily="18" charset="0"/>
              </a:rPr>
              <a:t>5</a:t>
            </a:r>
            <a:r>
              <a:rPr lang="en-US" altLang="en-US" sz="2800" dirty="0" smtClean="0">
                <a:solidFill>
                  <a:srgbClr val="002060"/>
                </a:solidFill>
                <a:latin typeface="Times New Roman" panose="02020603050405020304" pitchFamily="18" charset="0"/>
                <a:cs typeface="Times New Roman" panose="02020603050405020304" pitchFamily="18" charset="0"/>
              </a:rPr>
              <a:t>_               clapped </a:t>
            </a:r>
            <a:r>
              <a:rPr lang="en-US" altLang="en-US" sz="2800" dirty="0">
                <a:solidFill>
                  <a:srgbClr val="002060"/>
                </a:solidFill>
                <a:latin typeface="Times New Roman" panose="02020603050405020304" pitchFamily="18" charset="0"/>
                <a:cs typeface="Times New Roman" panose="02020603050405020304" pitchFamily="18" charset="0"/>
              </a:rPr>
              <a:t>and </a:t>
            </a:r>
            <a:r>
              <a:rPr lang="en-US" altLang="en-US" sz="2800" dirty="0" smtClean="0">
                <a:solidFill>
                  <a:srgbClr val="002060"/>
                </a:solidFill>
                <a:latin typeface="Times New Roman" panose="02020603050405020304" pitchFamily="18" charset="0"/>
                <a:cs typeface="Times New Roman" panose="02020603050405020304" pitchFamily="18" charset="0"/>
              </a:rPr>
              <a:t>  </a:t>
            </a:r>
            <a:r>
              <a:rPr lang="en-US" altLang="en-US" sz="1600" baseline="30000" dirty="0" smtClean="0">
                <a:solidFill>
                  <a:srgbClr val="002060"/>
                </a:solidFill>
                <a:latin typeface="Times New Roman" panose="02020603050405020304" pitchFamily="18" charset="0"/>
                <a:cs typeface="Times New Roman" panose="02020603050405020304" pitchFamily="18" charset="0"/>
              </a:rPr>
              <a:t>6</a:t>
            </a:r>
            <a:r>
              <a:rPr lang="en-US" altLang="en-US" sz="2800" dirty="0" smtClean="0">
                <a:solidFill>
                  <a:srgbClr val="002060"/>
                </a:solidFill>
                <a:latin typeface="Times New Roman" panose="02020603050405020304" pitchFamily="18" charset="0"/>
                <a:cs typeface="Times New Roman" panose="02020603050405020304" pitchFamily="18" charset="0"/>
              </a:rPr>
              <a:t>__         .  Emily and Joe were very proud.</a:t>
            </a:r>
            <a:endParaRPr lang="en-US" altLang="en-US" sz="24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262702" y="218689"/>
            <a:ext cx="8880893" cy="523220"/>
          </a:xfrm>
          <a:prstGeom prst="rect">
            <a:avLst/>
          </a:prstGeom>
        </p:spPr>
        <p:txBody>
          <a:bodyPr wrap="none">
            <a:spAutoFit/>
          </a:bodyPr>
          <a:lstStyle/>
          <a:p>
            <a:pPr lvl="0" algn="just" eaLnBrk="0" fontAlgn="base" hangingPunct="0">
              <a:spcBef>
                <a:spcPct val="0"/>
              </a:spcBef>
              <a:spcAft>
                <a:spcPct val="0"/>
              </a:spcAft>
            </a:pPr>
            <a:r>
              <a:rPr lang="en-US" altLang="en-US" sz="2800" b="1" dirty="0" smtClean="0">
                <a:solidFill>
                  <a:srgbClr val="FF0000"/>
                </a:solidFill>
                <a:latin typeface="Times New Roman" panose="02020603050405020304" pitchFamily="18" charset="0"/>
                <a:cs typeface="Times New Roman" panose="02020603050405020304" pitchFamily="18" charset="0"/>
              </a:rPr>
              <a:t>Write</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dirty="0">
                <a:solidFill>
                  <a:srgbClr val="FF0000"/>
                </a:solidFill>
                <a:latin typeface="Times New Roman" panose="02020603050405020304" pitchFamily="18" charset="0"/>
                <a:cs typeface="Times New Roman" panose="02020603050405020304" pitchFamily="18" charset="0"/>
              </a:rPr>
              <a:t>cheered  </a:t>
            </a:r>
            <a:r>
              <a:rPr lang="en-US" altLang="en-US" sz="2800" dirty="0" smtClean="0">
                <a:solidFill>
                  <a:srgbClr val="FF0000"/>
                </a:solidFill>
                <a:latin typeface="Times New Roman" panose="02020603050405020304" pitchFamily="18" charset="0"/>
                <a:cs typeface="Times New Roman" panose="02020603050405020304" pitchFamily="18" charset="0"/>
              </a:rPr>
              <a:t> </a:t>
            </a:r>
            <a:r>
              <a:rPr lang="en-US" altLang="en-US" sz="2800" dirty="0">
                <a:solidFill>
                  <a:srgbClr val="FF0000"/>
                </a:solidFill>
                <a:latin typeface="Times New Roman" panose="02020603050405020304" pitchFamily="18" charset="0"/>
                <a:cs typeface="Times New Roman" panose="02020603050405020304" pitchFamily="18" charset="0"/>
              </a:rPr>
              <a:t>concert    drums  </a:t>
            </a:r>
            <a:r>
              <a:rPr lang="en-US" altLang="en-US" sz="2800" dirty="0" smtClean="0">
                <a:solidFill>
                  <a:srgbClr val="FF0000"/>
                </a:solidFill>
                <a:latin typeface="Times New Roman" panose="02020603050405020304" pitchFamily="18" charset="0"/>
                <a:cs typeface="Times New Roman" panose="02020603050405020304" pitchFamily="18" charset="0"/>
              </a:rPr>
              <a:t> </a:t>
            </a:r>
            <a:r>
              <a:rPr lang="en-US" altLang="en-US" sz="2800" dirty="0">
                <a:solidFill>
                  <a:srgbClr val="FF0000"/>
                </a:solidFill>
                <a:latin typeface="Times New Roman" panose="02020603050405020304" pitchFamily="18" charset="0"/>
                <a:cs typeface="Times New Roman" panose="02020603050405020304" pitchFamily="18" charset="0"/>
              </a:rPr>
              <a:t>violin   stage  </a:t>
            </a:r>
            <a:r>
              <a:rPr lang="en-US" altLang="en-US" sz="2800" dirty="0" smtClean="0">
                <a:solidFill>
                  <a:srgbClr val="FF0000"/>
                </a:solidFill>
                <a:latin typeface="Times New Roman" panose="02020603050405020304" pitchFamily="18" charset="0"/>
                <a:cs typeface="Times New Roman" panose="02020603050405020304" pitchFamily="18" charset="0"/>
              </a:rPr>
              <a:t> </a:t>
            </a:r>
            <a:r>
              <a:rPr lang="en-US" altLang="en-US" sz="2800" dirty="0">
                <a:solidFill>
                  <a:srgbClr val="FF0000"/>
                </a:solidFill>
                <a:latin typeface="Times New Roman" panose="02020603050405020304" pitchFamily="18" charset="0"/>
                <a:cs typeface="Times New Roman" panose="02020603050405020304" pitchFamily="18" charset="0"/>
              </a:rPr>
              <a:t>audience</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8538301" y="1525355"/>
            <a:ext cx="1210588" cy="584775"/>
          </a:xfrm>
          <a:prstGeom prst="rect">
            <a:avLst/>
          </a:prstGeom>
        </p:spPr>
        <p:txBody>
          <a:bodyPr wrap="non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drums</a:t>
            </a:r>
            <a:endParaRPr lang="en-US" sz="3200" dirty="0"/>
          </a:p>
        </p:txBody>
      </p:sp>
      <p:sp>
        <p:nvSpPr>
          <p:cNvPr id="8" name="Rectangle 7"/>
          <p:cNvSpPr/>
          <p:nvPr/>
        </p:nvSpPr>
        <p:spPr>
          <a:xfrm>
            <a:off x="3808363" y="2163470"/>
            <a:ext cx="1393330" cy="584775"/>
          </a:xfrm>
          <a:prstGeom prst="rect">
            <a:avLst/>
          </a:prstGeom>
        </p:spPr>
        <p:txBody>
          <a:bodyPr wrap="non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concert</a:t>
            </a:r>
            <a:endParaRPr lang="en-US" sz="3200" dirty="0"/>
          </a:p>
        </p:txBody>
      </p:sp>
      <p:sp>
        <p:nvSpPr>
          <p:cNvPr id="10" name="Rectangle 9"/>
          <p:cNvSpPr/>
          <p:nvPr/>
        </p:nvSpPr>
        <p:spPr>
          <a:xfrm>
            <a:off x="3058146" y="3272308"/>
            <a:ext cx="1645002" cy="584775"/>
          </a:xfrm>
          <a:prstGeom prst="rect">
            <a:avLst/>
          </a:prstGeom>
        </p:spPr>
        <p:txBody>
          <a:bodyPr wrap="non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audience</a:t>
            </a:r>
            <a:endParaRPr lang="en-US" sz="3200" dirty="0"/>
          </a:p>
        </p:txBody>
      </p:sp>
      <p:sp>
        <p:nvSpPr>
          <p:cNvPr id="2" name="Rectangle 1"/>
          <p:cNvSpPr/>
          <p:nvPr/>
        </p:nvSpPr>
        <p:spPr>
          <a:xfrm>
            <a:off x="1145700" y="2687533"/>
            <a:ext cx="1029449" cy="584775"/>
          </a:xfrm>
          <a:prstGeom prst="rect">
            <a:avLst/>
          </a:prstGeom>
        </p:spPr>
        <p:txBody>
          <a:bodyPr wrap="non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stage</a:t>
            </a:r>
            <a:endParaRPr lang="en-US" sz="3200" dirty="0"/>
          </a:p>
        </p:txBody>
      </p:sp>
      <p:sp>
        <p:nvSpPr>
          <p:cNvPr id="3" name="Rectangle 2"/>
          <p:cNvSpPr/>
          <p:nvPr/>
        </p:nvSpPr>
        <p:spPr>
          <a:xfrm>
            <a:off x="6843662" y="3323286"/>
            <a:ext cx="1462260" cy="584775"/>
          </a:xfrm>
          <a:prstGeom prst="rect">
            <a:avLst/>
          </a:prstGeom>
        </p:spPr>
        <p:txBody>
          <a:bodyPr wrap="none">
            <a:spAutoFit/>
          </a:bodyPr>
          <a:lstStyle/>
          <a:p>
            <a:r>
              <a:rPr lang="en-US" altLang="en-US" sz="3200" dirty="0">
                <a:solidFill>
                  <a:srgbClr val="FF0000"/>
                </a:solidFill>
                <a:latin typeface="Times New Roman" panose="02020603050405020304" pitchFamily="18" charset="0"/>
                <a:cs typeface="Times New Roman" panose="02020603050405020304" pitchFamily="18" charset="0"/>
              </a:rPr>
              <a:t>cheered</a:t>
            </a:r>
            <a:endParaRPr lang="en-US" sz="3200" dirty="0"/>
          </a:p>
        </p:txBody>
      </p:sp>
    </p:spTree>
    <p:extLst>
      <p:ext uri="{BB962C8B-B14F-4D97-AF65-F5344CB8AC3E}">
        <p14:creationId xmlns:p14="http://schemas.microsoft.com/office/powerpoint/2010/main" val="258856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1000"/>
                                        <p:tgtEl>
                                          <p:spTgt spid="3">
                                            <p:txEl>
                                              <p:pRg st="0" end="0"/>
                                            </p:txEl>
                                          </p:spTgt>
                                        </p:tgtEl>
                                      </p:cBhvr>
                                    </p:animEffect>
                                    <p:anim calcmode="lin" valueType="num">
                                      <p:cBhvr>
                                        <p:cTn id="3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604</Words>
  <Application>Microsoft Office PowerPoint</Application>
  <PresentationFormat>Widescreen</PresentationFormat>
  <Paragraphs>128</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BlinkMacSystemFont</vt:lpstr>
      <vt:lpstr>Calibri</vt:lpstr>
      <vt:lpstr>Calibri Light</vt:lpstr>
      <vt:lpstr>Open Sans</vt:lpstr>
      <vt:lpstr>Times New Roman</vt:lpstr>
      <vt:lpstr>Office Theme</vt:lpstr>
      <vt:lpstr>PowerPoint Presentation</vt:lpstr>
      <vt:lpstr>PowerPoint Presentation</vt:lpstr>
      <vt:lpstr>Bảng tóm tắt sự biến đổi của đại từ trong tiếng Anh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292</cp:revision>
  <dcterms:created xsi:type="dcterms:W3CDTF">2021-11-10T11:44:37Z</dcterms:created>
  <dcterms:modified xsi:type="dcterms:W3CDTF">2021-12-19T07:02:01Z</dcterms:modified>
</cp:coreProperties>
</file>